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52"/>
  </p:notesMasterIdLst>
  <p:sldIdLst>
    <p:sldId id="256" r:id="rId3"/>
    <p:sldId id="1042" r:id="rId4"/>
    <p:sldId id="1043" r:id="rId5"/>
    <p:sldId id="1041" r:id="rId6"/>
    <p:sldId id="987" r:id="rId7"/>
    <p:sldId id="292" r:id="rId8"/>
    <p:sldId id="257" r:id="rId9"/>
    <p:sldId id="988" r:id="rId10"/>
    <p:sldId id="268" r:id="rId11"/>
    <p:sldId id="293" r:id="rId12"/>
    <p:sldId id="269" r:id="rId13"/>
    <p:sldId id="277" r:id="rId14"/>
    <p:sldId id="276" r:id="rId15"/>
    <p:sldId id="278" r:id="rId16"/>
    <p:sldId id="281" r:id="rId17"/>
    <p:sldId id="284" r:id="rId18"/>
    <p:sldId id="283" r:id="rId19"/>
    <p:sldId id="282" r:id="rId20"/>
    <p:sldId id="287" r:id="rId21"/>
    <p:sldId id="286" r:id="rId22"/>
    <p:sldId id="1039" r:id="rId23"/>
    <p:sldId id="1031" r:id="rId24"/>
    <p:sldId id="262" r:id="rId25"/>
    <p:sldId id="862" r:id="rId26"/>
    <p:sldId id="863" r:id="rId27"/>
    <p:sldId id="263" r:id="rId28"/>
    <p:sldId id="866" r:id="rId29"/>
    <p:sldId id="1040" r:id="rId30"/>
    <p:sldId id="314" r:id="rId31"/>
    <p:sldId id="315" r:id="rId32"/>
    <p:sldId id="317" r:id="rId33"/>
    <p:sldId id="321" r:id="rId34"/>
    <p:sldId id="322" r:id="rId35"/>
    <p:sldId id="318" r:id="rId36"/>
    <p:sldId id="319" r:id="rId37"/>
    <p:sldId id="320" r:id="rId38"/>
    <p:sldId id="1030" r:id="rId39"/>
    <p:sldId id="1033" r:id="rId40"/>
    <p:sldId id="1032" r:id="rId41"/>
    <p:sldId id="258" r:id="rId42"/>
    <p:sldId id="1034" r:id="rId43"/>
    <p:sldId id="1035" r:id="rId44"/>
    <p:sldId id="1036" r:id="rId45"/>
    <p:sldId id="259" r:id="rId46"/>
    <p:sldId id="273" r:id="rId47"/>
    <p:sldId id="261" r:id="rId48"/>
    <p:sldId id="1038" r:id="rId49"/>
    <p:sldId id="1037" r:id="rId50"/>
    <p:sldId id="98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055"/>
    <a:srgbClr val="45876C"/>
    <a:srgbClr val="A64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28" autoAdjust="0"/>
    <p:restoredTop sz="94660"/>
  </p:normalViewPr>
  <p:slideViewPr>
    <p:cSldViewPr snapToGrid="0">
      <p:cViewPr varScale="1">
        <p:scale>
          <a:sx n="82" d="100"/>
          <a:sy n="82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A3BC1-3CA4-4E60-8F9D-5B4ED8DD545A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0A518-AA8C-4439-A4C0-47875D679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9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ABC974-1E9E-4AB9-8076-7E7D707432C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30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ABC974-1E9E-4AB9-8076-7E7D707432C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271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ABC974-1E9E-4AB9-8076-7E7D707432C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35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171B5-DC76-EE86-1295-50E8B29BC3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816" y="1792922"/>
            <a:ext cx="9144000" cy="313264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A9F11-EF87-9B16-A06E-EBCBDBC7C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6816" y="5140960"/>
            <a:ext cx="9144000" cy="8890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5E43EFD-56D8-8050-804B-01FF697BBBFC}"/>
              </a:ext>
            </a:extLst>
          </p:cNvPr>
          <p:cNvCxnSpPr/>
          <p:nvPr userDrawn="1"/>
        </p:nvCxnSpPr>
        <p:spPr>
          <a:xfrm>
            <a:off x="686816" y="4978400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549F55-FD9C-6828-0ED6-9B3F25D24960}"/>
              </a:ext>
            </a:extLst>
          </p:cNvPr>
          <p:cNvCxnSpPr>
            <a:cxnSpLocks/>
          </p:cNvCxnSpPr>
          <p:nvPr userDrawn="1"/>
        </p:nvCxnSpPr>
        <p:spPr>
          <a:xfrm>
            <a:off x="686816" y="5071872"/>
            <a:ext cx="813206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white eagle with a crown and stars on a black background&#10;&#10;Description automatically generated">
            <a:extLst>
              <a:ext uri="{FF2B5EF4-FFF2-40B4-BE49-F238E27FC236}">
                <a16:creationId xmlns:a16="http://schemas.microsoft.com/office/drawing/2014/main" id="{52AAFEEB-753D-D5F6-2DC1-0E271C59FB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495" y="239584"/>
            <a:ext cx="1648857" cy="178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69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F417B33-5DB7-7EBF-CC4D-6F986F3894C4}"/>
              </a:ext>
            </a:extLst>
          </p:cNvPr>
          <p:cNvSpPr/>
          <p:nvPr userDrawn="1"/>
        </p:nvSpPr>
        <p:spPr>
          <a:xfrm>
            <a:off x="0" y="-12192"/>
            <a:ext cx="12192000" cy="84937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D6D8A-D2BE-BC8B-DC00-20D93296C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2499A-7F1A-76BA-F7BF-A2716D9A9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2D1A7D-7EED-502C-618E-E72216A773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056" y="6492874"/>
            <a:ext cx="11456416" cy="361062"/>
          </a:xfrm>
        </p:spPr>
        <p:txBody>
          <a:bodyPr anchor="b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523667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7AD9CF6-CBBA-1D8D-E257-B207A193A22C}"/>
              </a:ext>
            </a:extLst>
          </p:cNvPr>
          <p:cNvSpPr/>
          <p:nvPr userDrawn="1"/>
        </p:nvSpPr>
        <p:spPr>
          <a:xfrm>
            <a:off x="0" y="-12192"/>
            <a:ext cx="12192000" cy="84937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221A00-9A54-4D3F-E27B-73566B7A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B9264-44BC-FCC7-AB81-FE29FC0C4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6" y="1097280"/>
            <a:ext cx="5605272" cy="53955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314F81-59E8-B9FA-0D10-1674FE057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97279"/>
            <a:ext cx="5605272" cy="53955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92756EF3-2195-ABDB-C9B6-F0280D4411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056" y="6492874"/>
            <a:ext cx="11456416" cy="361062"/>
          </a:xfrm>
        </p:spPr>
        <p:txBody>
          <a:bodyPr anchor="b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119296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87A4B5F-01A0-F452-374C-4BACAD09FB85}"/>
              </a:ext>
            </a:extLst>
          </p:cNvPr>
          <p:cNvSpPr/>
          <p:nvPr userDrawn="1"/>
        </p:nvSpPr>
        <p:spPr>
          <a:xfrm>
            <a:off x="0" y="-12190"/>
            <a:ext cx="4937316" cy="206958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7F0E6E-25E0-7126-2C72-4CE3ACAC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056" y="292609"/>
            <a:ext cx="4616260" cy="1764791"/>
          </a:xfrm>
        </p:spPr>
        <p:txBody>
          <a:bodyPr anchor="t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A9FB5-0069-B1B9-D698-E73F1DF0C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92609"/>
            <a:ext cx="6594284" cy="620026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4D732-87C8-2CB0-EB3D-7FFC3FAF5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1056" y="2057399"/>
            <a:ext cx="4616260" cy="4435473"/>
          </a:xfrm>
        </p:spPr>
        <p:txBody>
          <a:bodyPr>
            <a:normAutofit/>
          </a:bodyPr>
          <a:lstStyle>
            <a:lvl1pPr marL="0" indent="0">
              <a:buNone/>
              <a:defRPr lang="en-US" sz="2400" dirty="0" smtClean="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46A11B5-614D-8CB8-6B51-AB8438CBAD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056" y="6492874"/>
            <a:ext cx="11456416" cy="361062"/>
          </a:xfrm>
        </p:spPr>
        <p:txBody>
          <a:bodyPr anchor="b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91968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D374370-519A-4C26-3AE0-8CFE86C42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816" y="1792922"/>
            <a:ext cx="9144000" cy="313264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4CE998D-2601-D417-BF7D-D998F6B42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6816" y="5140960"/>
            <a:ext cx="9144000" cy="88900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84C042-86DE-BC12-95D9-74CC72CBEE65}"/>
              </a:ext>
            </a:extLst>
          </p:cNvPr>
          <p:cNvCxnSpPr/>
          <p:nvPr userDrawn="1"/>
        </p:nvCxnSpPr>
        <p:spPr>
          <a:xfrm>
            <a:off x="686816" y="4978400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611E5C3-A752-6CDB-1E75-36C7EE39CE36}"/>
              </a:ext>
            </a:extLst>
          </p:cNvPr>
          <p:cNvCxnSpPr>
            <a:cxnSpLocks/>
          </p:cNvCxnSpPr>
          <p:nvPr userDrawn="1"/>
        </p:nvCxnSpPr>
        <p:spPr>
          <a:xfrm>
            <a:off x="686816" y="5071872"/>
            <a:ext cx="8132064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25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40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874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94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272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158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490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490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192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577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769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36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6A8284-8CE3-DE32-D84F-AFC4BB1A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37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3B774-9595-C862-B47C-1E044742C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1056" y="1097280"/>
            <a:ext cx="11456416" cy="5395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8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1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26638-E941-43DD-913D-3FEBD6BBFF66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3E074-D6AD-4395-A9F9-8D6A40C0B94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18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21" Type="http://schemas.openxmlformats.org/officeDocument/2006/relationships/image" Target="../media/image28.png"/><Relationship Id="rId34" Type="http://schemas.openxmlformats.org/officeDocument/2006/relationships/image" Target="../media/image11.png"/><Relationship Id="rId7" Type="http://schemas.openxmlformats.org/officeDocument/2006/relationships/image" Target="../media/image140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10.png"/><Relationship Id="rId38" Type="http://schemas.openxmlformats.org/officeDocument/2006/relationships/image" Target="../media/image15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6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0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9.png"/><Relationship Id="rId37" Type="http://schemas.openxmlformats.org/officeDocument/2006/relationships/image" Target="../media/image14.png"/><Relationship Id="rId5" Type="http://schemas.openxmlformats.org/officeDocument/2006/relationships/image" Target="../media/image120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5.png"/><Relationship Id="rId36" Type="http://schemas.openxmlformats.org/officeDocument/2006/relationships/image" Target="../media/image1311.png"/><Relationship Id="rId10" Type="http://schemas.openxmlformats.org/officeDocument/2006/relationships/image" Target="../media/image170.png"/><Relationship Id="rId19" Type="http://schemas.openxmlformats.org/officeDocument/2006/relationships/image" Target="../media/image26.png"/><Relationship Id="rId31" Type="http://schemas.openxmlformats.org/officeDocument/2006/relationships/image" Target="../media/image810.png"/><Relationship Id="rId4" Type="http://schemas.openxmlformats.org/officeDocument/2006/relationships/image" Target="../media/image110.png"/><Relationship Id="rId9" Type="http://schemas.openxmlformats.org/officeDocument/2006/relationships/image" Target="../media/image161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4.png"/><Relationship Id="rId30" Type="http://schemas.openxmlformats.org/officeDocument/2006/relationships/image" Target="../media/image712.png"/><Relationship Id="rId35" Type="http://schemas.openxmlformats.org/officeDocument/2006/relationships/image" Target="../media/image12.png"/><Relationship Id="rId8" Type="http://schemas.openxmlformats.org/officeDocument/2006/relationships/image" Target="../media/image150.png"/><Relationship Id="rId3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7.png"/><Relationship Id="rId5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550.png"/><Relationship Id="rId3" Type="http://schemas.openxmlformats.org/officeDocument/2006/relationships/image" Target="../media/image200.png"/><Relationship Id="rId7" Type="http://schemas.openxmlformats.org/officeDocument/2006/relationships/image" Target="../media/image69.png"/><Relationship Id="rId12" Type="http://schemas.openxmlformats.org/officeDocument/2006/relationships/image" Target="../media/image5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0.png"/><Relationship Id="rId11" Type="http://schemas.openxmlformats.org/officeDocument/2006/relationships/image" Target="../media/image530.png"/><Relationship Id="rId5" Type="http://schemas.openxmlformats.org/officeDocument/2006/relationships/image" Target="../media/image220.png"/><Relationship Id="rId10" Type="http://schemas.openxmlformats.org/officeDocument/2006/relationships/image" Target="../media/image520.png"/><Relationship Id="rId4" Type="http://schemas.openxmlformats.org/officeDocument/2006/relationships/image" Target="../media/image210.png"/><Relationship Id="rId9" Type="http://schemas.openxmlformats.org/officeDocument/2006/relationships/image" Target="../media/image5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371.png"/><Relationship Id="rId3" Type="http://schemas.openxmlformats.org/officeDocument/2006/relationships/image" Target="../media/image340.png"/><Relationship Id="rId7" Type="http://schemas.openxmlformats.org/officeDocument/2006/relationships/image" Target="../media/image62.png"/><Relationship Id="rId12" Type="http://schemas.openxmlformats.org/officeDocument/2006/relationships/image" Target="../media/image670.png"/><Relationship Id="rId17" Type="http://schemas.openxmlformats.org/officeDocument/2006/relationships/image" Target="../media/image410.png"/><Relationship Id="rId2" Type="http://schemas.openxmlformats.org/officeDocument/2006/relationships/image" Target="../media/image1710.png"/><Relationship Id="rId16" Type="http://schemas.openxmlformats.org/officeDocument/2006/relationships/image" Target="../media/image40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0.png"/><Relationship Id="rId11" Type="http://schemas.openxmlformats.org/officeDocument/2006/relationships/image" Target="../media/image660.png"/><Relationship Id="rId5" Type="http://schemas.openxmlformats.org/officeDocument/2006/relationships/image" Target="../media/image600.png"/><Relationship Id="rId15" Type="http://schemas.openxmlformats.org/officeDocument/2006/relationships/image" Target="../media/image390.png"/><Relationship Id="rId10" Type="http://schemas.openxmlformats.org/officeDocument/2006/relationships/image" Target="../media/image360.png"/><Relationship Id="rId4" Type="http://schemas.openxmlformats.org/officeDocument/2006/relationships/image" Target="../media/image350.png"/><Relationship Id="rId9" Type="http://schemas.openxmlformats.org/officeDocument/2006/relationships/image" Target="../media/image64.png"/><Relationship Id="rId14" Type="http://schemas.openxmlformats.org/officeDocument/2006/relationships/image" Target="../media/image3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370.png"/><Relationship Id="rId7" Type="http://schemas.openxmlformats.org/officeDocument/2006/relationships/image" Target="../media/image4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361.png"/><Relationship Id="rId16" Type="http://schemas.openxmlformats.org/officeDocument/2006/relationships/image" Target="../media/image80.png"/><Relationship Id="rId20" Type="http://schemas.openxmlformats.org/officeDocument/2006/relationships/image" Target="../media/image8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75.png"/><Relationship Id="rId5" Type="http://schemas.openxmlformats.org/officeDocument/2006/relationships/image" Target="../media/image39.png"/><Relationship Id="rId15" Type="http://schemas.openxmlformats.org/officeDocument/2006/relationships/image" Target="../media/image79.png"/><Relationship Id="rId10" Type="http://schemas.openxmlformats.org/officeDocument/2006/relationships/image" Target="../media/image740.png"/><Relationship Id="rId19" Type="http://schemas.openxmlformats.org/officeDocument/2006/relationships/image" Target="../media/image83.png"/><Relationship Id="rId4" Type="http://schemas.openxmlformats.org/officeDocument/2006/relationships/image" Target="../media/image381.png"/><Relationship Id="rId9" Type="http://schemas.openxmlformats.org/officeDocument/2006/relationships/image" Target="../media/image43.png"/><Relationship Id="rId1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18" Type="http://schemas.openxmlformats.org/officeDocument/2006/relationships/image" Target="../media/image103.png"/><Relationship Id="rId3" Type="http://schemas.openxmlformats.org/officeDocument/2006/relationships/image" Target="../media/image860.png"/><Relationship Id="rId21" Type="http://schemas.openxmlformats.org/officeDocument/2006/relationships/image" Target="../media/image106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17" Type="http://schemas.openxmlformats.org/officeDocument/2006/relationships/image" Target="../media/image102.png"/><Relationship Id="rId2" Type="http://schemas.openxmlformats.org/officeDocument/2006/relationships/image" Target="../media/image47.jpg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.png"/><Relationship Id="rId11" Type="http://schemas.openxmlformats.org/officeDocument/2006/relationships/image" Target="../media/image95.png"/><Relationship Id="rId5" Type="http://schemas.openxmlformats.org/officeDocument/2006/relationships/image" Target="../media/image88.png"/><Relationship Id="rId15" Type="http://schemas.openxmlformats.org/officeDocument/2006/relationships/image" Target="../media/image99.png"/><Relationship Id="rId23" Type="http://schemas.openxmlformats.org/officeDocument/2006/relationships/image" Target="../media/image108.png"/><Relationship Id="rId10" Type="http://schemas.openxmlformats.org/officeDocument/2006/relationships/image" Target="../media/image94.png"/><Relationship Id="rId19" Type="http://schemas.openxmlformats.org/officeDocument/2006/relationships/image" Target="../media/image104.png"/><Relationship Id="rId4" Type="http://schemas.openxmlformats.org/officeDocument/2006/relationships/image" Target="../media/image87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Relationship Id="rId22" Type="http://schemas.openxmlformats.org/officeDocument/2006/relationships/image" Target="../media/image10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114.png"/><Relationship Id="rId18" Type="http://schemas.openxmlformats.org/officeDocument/2006/relationships/image" Target="../media/image119.png"/><Relationship Id="rId3" Type="http://schemas.openxmlformats.org/officeDocument/2006/relationships/image" Target="../media/image109.png"/><Relationship Id="rId7" Type="http://schemas.openxmlformats.org/officeDocument/2006/relationships/image" Target="../media/image88.png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" Type="http://schemas.openxmlformats.org/officeDocument/2006/relationships/image" Target="../media/image850.png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11" Type="http://schemas.openxmlformats.org/officeDocument/2006/relationships/image" Target="../media/image112.png"/><Relationship Id="rId5" Type="http://schemas.openxmlformats.org/officeDocument/2006/relationships/image" Target="../media/image860.png"/><Relationship Id="rId15" Type="http://schemas.openxmlformats.org/officeDocument/2006/relationships/image" Target="../media/image116.png"/><Relationship Id="rId10" Type="http://schemas.openxmlformats.org/officeDocument/2006/relationships/image" Target="../media/image111.png"/><Relationship Id="rId4" Type="http://schemas.openxmlformats.org/officeDocument/2006/relationships/image" Target="../media/image47.jpg"/><Relationship Id="rId9" Type="http://schemas.openxmlformats.org/officeDocument/2006/relationships/image" Target="../media/image91.png"/><Relationship Id="rId14" Type="http://schemas.openxmlformats.org/officeDocument/2006/relationships/image" Target="../media/image115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30.png"/><Relationship Id="rId18" Type="http://schemas.openxmlformats.org/officeDocument/2006/relationships/image" Target="../media/image128.png"/><Relationship Id="rId26" Type="http://schemas.openxmlformats.org/officeDocument/2006/relationships/image" Target="../media/image47.jpg"/><Relationship Id="rId21" Type="http://schemas.openxmlformats.org/officeDocument/2006/relationships/image" Target="../media/image132.png"/><Relationship Id="rId12" Type="http://schemas.openxmlformats.org/officeDocument/2006/relationships/image" Target="../media/image1220.png"/><Relationship Id="rId17" Type="http://schemas.openxmlformats.org/officeDocument/2006/relationships/image" Target="../media/image127.png"/><Relationship Id="rId25" Type="http://schemas.openxmlformats.org/officeDocument/2006/relationships/image" Target="../media/image136.png"/><Relationship Id="rId2" Type="http://schemas.openxmlformats.org/officeDocument/2006/relationships/image" Target="../media/image1210.png"/><Relationship Id="rId16" Type="http://schemas.openxmlformats.org/officeDocument/2006/relationships/image" Target="../media/image126.png"/><Relationship Id="rId20" Type="http://schemas.openxmlformats.org/officeDocument/2006/relationships/image" Target="../media/image131.png"/><Relationship Id="rId29" Type="http://schemas.openxmlformats.org/officeDocument/2006/relationships/image" Target="../media/image139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1190.png"/><Relationship Id="rId24" Type="http://schemas.openxmlformats.org/officeDocument/2006/relationships/image" Target="../media/image135.png"/><Relationship Id="rId32" Type="http://schemas.openxmlformats.org/officeDocument/2006/relationships/image" Target="../media/image143.png"/><Relationship Id="rId15" Type="http://schemas.openxmlformats.org/officeDocument/2006/relationships/image" Target="../media/image1250.png"/><Relationship Id="rId23" Type="http://schemas.openxmlformats.org/officeDocument/2006/relationships/image" Target="../media/image134.png"/><Relationship Id="rId28" Type="http://schemas.openxmlformats.org/officeDocument/2006/relationships/image" Target="../media/image138.png"/><Relationship Id="rId19" Type="http://schemas.openxmlformats.org/officeDocument/2006/relationships/image" Target="../media/image129.png"/><Relationship Id="rId31" Type="http://schemas.openxmlformats.org/officeDocument/2006/relationships/image" Target="../media/image142.png"/><Relationship Id="rId9" Type="http://schemas.openxmlformats.org/officeDocument/2006/relationships/image" Target="../media/image1170.png"/><Relationship Id="rId14" Type="http://schemas.openxmlformats.org/officeDocument/2006/relationships/image" Target="../media/image1240.png"/><Relationship Id="rId22" Type="http://schemas.openxmlformats.org/officeDocument/2006/relationships/image" Target="../media/image133.png"/><Relationship Id="rId27" Type="http://schemas.openxmlformats.org/officeDocument/2006/relationships/image" Target="../media/image137.png"/><Relationship Id="rId30" Type="http://schemas.openxmlformats.org/officeDocument/2006/relationships/image" Target="../media/image1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125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NUL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3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8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4.png"/><Relationship Id="rId5" Type="http://schemas.openxmlformats.org/officeDocument/2006/relationships/image" Target="../media/image95.jpe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1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1.png"/><Relationship Id="rId3" Type="http://schemas.openxmlformats.org/officeDocument/2006/relationships/image" Target="../media/image147.png"/><Relationship Id="rId7" Type="http://schemas.openxmlformats.org/officeDocument/2006/relationships/image" Target="../media/image152.png"/><Relationship Id="rId2" Type="http://schemas.openxmlformats.org/officeDocument/2006/relationships/image" Target="../media/image60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1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2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12.png"/><Relationship Id="rId4" Type="http://schemas.openxmlformats.org/officeDocument/2006/relationships/image" Target="../media/image71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0.png"/><Relationship Id="rId3" Type="http://schemas.openxmlformats.org/officeDocument/2006/relationships/image" Target="../media/image1010.png"/><Relationship Id="rId7" Type="http://schemas.openxmlformats.org/officeDocument/2006/relationships/image" Target="../media/image1410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10.png"/><Relationship Id="rId5" Type="http://schemas.openxmlformats.org/officeDocument/2006/relationships/image" Target="../media/image1211.png"/><Relationship Id="rId10" Type="http://schemas.openxmlformats.org/officeDocument/2006/relationships/image" Target="../media/image171.png"/><Relationship Id="rId4" Type="http://schemas.openxmlformats.org/officeDocument/2006/relationships/image" Target="../media/image1110.png"/><Relationship Id="rId9" Type="http://schemas.openxmlformats.org/officeDocument/2006/relationships/image" Target="../media/image161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B0DD8-480C-652B-5AC7-FAF4F4C64B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Seminarium</a:t>
            </a:r>
            <a:br>
              <a:rPr lang="en-US" dirty="0"/>
            </a:br>
            <a:r>
              <a:rPr lang="en-US" dirty="0" err="1"/>
              <a:t>Ekonomia</a:t>
            </a:r>
            <a:r>
              <a:rPr lang="en-US" dirty="0"/>
              <a:t> </a:t>
            </a:r>
            <a:r>
              <a:rPr lang="en-US" dirty="0" err="1"/>
              <a:t>Algorytmiczna</a:t>
            </a:r>
            <a:endParaRPr lang="en-US" dirty="0"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001EA-D0DA-D2C5-8EAE-0F5BD1CCCF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3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7865D-0A5D-DF25-8C7B-6DA4A40F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Warunki</a:t>
            </a:r>
            <a:r>
              <a:rPr lang="en-US" dirty="0"/>
              <a:t> </a:t>
            </a:r>
            <a:r>
              <a:rPr lang="en-US" dirty="0" err="1"/>
              <a:t>zaliczenia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D8932-8483-C8E8-98EF-3855A0584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Każdy uczestnik musi w ciągu roku akademickiego wygłosić </a:t>
            </a:r>
            <a:r>
              <a:rPr lang="pl-PL" sz="2400" b="1" dirty="0"/>
              <a:t>jedną prezentację</a:t>
            </a:r>
            <a:r>
              <a:rPr lang="pl-PL" sz="2400" dirty="0"/>
              <a:t>:</a:t>
            </a:r>
          </a:p>
          <a:p>
            <a:pPr lvl="1"/>
            <a:r>
              <a:rPr lang="pl-PL" sz="2400" dirty="0"/>
              <a:t>W semestrze zimowym</a:t>
            </a:r>
            <a:r>
              <a:rPr lang="en-US" sz="2400" dirty="0"/>
              <a:t> (29 </a:t>
            </a:r>
            <a:r>
              <a:rPr lang="en-US" sz="2400" dirty="0" err="1"/>
              <a:t>października</a:t>
            </a:r>
            <a:r>
              <a:rPr lang="en-US" sz="2400" dirty="0"/>
              <a:t> - 7 </a:t>
            </a:r>
            <a:r>
              <a:rPr lang="en-US" sz="2400" dirty="0" err="1"/>
              <a:t>stycznia</a:t>
            </a:r>
            <a:r>
              <a:rPr lang="en-US" sz="2400" dirty="0"/>
              <a:t>)</a:t>
            </a:r>
            <a:r>
              <a:rPr lang="pl-PL" sz="2400" dirty="0"/>
              <a:t> </a:t>
            </a:r>
            <a:r>
              <a:rPr lang="pl-PL" sz="2400" b="1" dirty="0"/>
              <a:t>studenci 2. roku </a:t>
            </a:r>
            <a:r>
              <a:rPr lang="pl-PL" sz="2400" dirty="0"/>
              <a:t>prezentują postępy pracy magisterskiej</a:t>
            </a:r>
          </a:p>
          <a:p>
            <a:pPr lvl="1"/>
            <a:r>
              <a:rPr lang="pl-PL" sz="2400" dirty="0"/>
              <a:t>W semestrze letnim </a:t>
            </a:r>
            <a:r>
              <a:rPr lang="pl-PL" sz="2400" b="1" dirty="0"/>
              <a:t>studenci 1. roku </a:t>
            </a:r>
            <a:r>
              <a:rPr lang="pl-PL" sz="2400" dirty="0"/>
              <a:t>wygłaszają prezentację na temat jakiejś publikacji naukowej</a:t>
            </a:r>
          </a:p>
          <a:p>
            <a:pPr lvl="1"/>
            <a:r>
              <a:rPr lang="pl-PL" sz="2400" dirty="0"/>
              <a:t>Tydzień przed prezentacją należy przesłać </a:t>
            </a:r>
            <a:r>
              <a:rPr lang="pl-PL" sz="2400" b="1" dirty="0"/>
              <a:t>temat, abstract i slajdy</a:t>
            </a:r>
          </a:p>
          <a:p>
            <a:pPr lvl="1"/>
            <a:r>
              <a:rPr lang="pl-PL" sz="2400" dirty="0"/>
              <a:t>Po prezentacji </a:t>
            </a:r>
            <a:r>
              <a:rPr lang="pl-PL" sz="2400" b="1" dirty="0"/>
              <a:t>krótki feedback</a:t>
            </a:r>
          </a:p>
          <a:p>
            <a:r>
              <a:rPr lang="pl-PL" sz="2400" b="1" dirty="0"/>
              <a:t>Obecność na zajęciach</a:t>
            </a:r>
            <a:r>
              <a:rPr lang="pl-PL" sz="2400" dirty="0"/>
              <a:t>:</a:t>
            </a:r>
          </a:p>
          <a:p>
            <a:pPr lvl="1"/>
            <a:r>
              <a:rPr lang="pl-PL" sz="2400" dirty="0"/>
              <a:t>Do </a:t>
            </a:r>
            <a:r>
              <a:rPr lang="pl-PL" sz="2400" b="1" dirty="0"/>
              <a:t>pięciu nieobecności </a:t>
            </a:r>
            <a:r>
              <a:rPr lang="pl-PL" sz="2400" dirty="0"/>
              <a:t>na semestr</a:t>
            </a:r>
          </a:p>
          <a:p>
            <a:pPr lvl="1"/>
            <a:r>
              <a:rPr lang="pl-PL" sz="2400" dirty="0"/>
              <a:t>Lista sprawdzana na </a:t>
            </a:r>
            <a:r>
              <a:rPr lang="pl-PL" sz="2400" b="1" dirty="0"/>
              <a:t>początku zajęć</a:t>
            </a:r>
          </a:p>
          <a:p>
            <a:r>
              <a:rPr lang="pl-PL" sz="2400" b="1" dirty="0"/>
              <a:t>Warunek formalny </a:t>
            </a:r>
            <a:r>
              <a:rPr lang="pl-PL" sz="2400" dirty="0"/>
              <a:t>zaliczenia:</a:t>
            </a:r>
          </a:p>
          <a:p>
            <a:pPr lvl="1"/>
            <a:r>
              <a:rPr lang="pl-PL" sz="2400" dirty="0"/>
              <a:t>Na </a:t>
            </a:r>
            <a:r>
              <a:rPr lang="pl-PL" sz="2400" b="1" dirty="0"/>
              <a:t>1. roku</a:t>
            </a:r>
            <a:r>
              <a:rPr lang="pl-PL" sz="2400" dirty="0"/>
              <a:t>: zatwierdzenie tematu pracy magisterskiej</a:t>
            </a:r>
          </a:p>
          <a:p>
            <a:pPr lvl="1"/>
            <a:r>
              <a:rPr lang="pl-PL" sz="2400" dirty="0"/>
              <a:t>Na </a:t>
            </a:r>
            <a:r>
              <a:rPr lang="pl-PL" sz="2400" b="1" dirty="0"/>
              <a:t>2. roku</a:t>
            </a:r>
            <a:r>
              <a:rPr lang="pl-PL" sz="2400" dirty="0"/>
              <a:t>: złożenie pracy magisterskiej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ED208-6E40-0E8B-1E7A-FFD5D12C33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9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80B26-C3A4-64D7-95CF-F4221BA1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research group</a:t>
            </a:r>
          </a:p>
        </p:txBody>
      </p:sp>
      <p:pic>
        <p:nvPicPr>
          <p:cNvPr id="7" name="Picture 6" descr="A person wearing glasses and a blue jacket&#10;&#10;Description automatically generated">
            <a:extLst>
              <a:ext uri="{FF2B5EF4-FFF2-40B4-BE49-F238E27FC236}">
                <a16:creationId xmlns:a16="http://schemas.microsoft.com/office/drawing/2014/main" id="{32C97088-8A17-BD67-512A-A6D08A741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72" y="885698"/>
            <a:ext cx="1978678" cy="1978676"/>
          </a:xfrm>
          <a:prstGeom prst="ellipse">
            <a:avLst/>
          </a:prstGeom>
          <a:noFill/>
        </p:spPr>
      </p:pic>
      <p:pic>
        <p:nvPicPr>
          <p:cNvPr id="1026" name="Picture 2" descr="Marcin Dziubiński">
            <a:extLst>
              <a:ext uri="{FF2B5EF4-FFF2-40B4-BE49-F238E27FC236}">
                <a16:creationId xmlns:a16="http://schemas.microsoft.com/office/drawing/2014/main" id="{A79B47C3-1468-3CA4-EB1F-ECCBE40D3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8" t="3348" r="5854" b="27774"/>
          <a:stretch/>
        </p:blipFill>
        <p:spPr bwMode="auto">
          <a:xfrm>
            <a:off x="254062" y="885698"/>
            <a:ext cx="1978678" cy="1978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ADCD51A-098D-4CE3-6633-C05CC50457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9" t="10000" r="10174" b="29002"/>
          <a:stretch/>
        </p:blipFill>
        <p:spPr bwMode="auto">
          <a:xfrm>
            <a:off x="3448232" y="885698"/>
            <a:ext cx="1978678" cy="1978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otr Skowron (informatyk) – Wikipedia, wolna encyklopedia">
            <a:extLst>
              <a:ext uri="{FF2B5EF4-FFF2-40B4-BE49-F238E27FC236}">
                <a16:creationId xmlns:a16="http://schemas.microsoft.com/office/drawing/2014/main" id="{52BA138F-31EC-0E69-0297-4E40C5CE1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5" t="3246" r="8316" b="28649"/>
          <a:stretch/>
        </p:blipFill>
        <p:spPr bwMode="auto">
          <a:xfrm>
            <a:off x="6642402" y="885698"/>
            <a:ext cx="1978678" cy="1978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E9354F5-F147-DE77-CE8F-144FA41FD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" t="7548" r="-33" b="12886"/>
          <a:stretch/>
        </p:blipFill>
        <p:spPr bwMode="auto">
          <a:xfrm>
            <a:off x="1851147" y="3770293"/>
            <a:ext cx="1978678" cy="1978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DC54D61-8CE6-A42D-879F-34252444B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t="1341" r="1341" b="1832"/>
          <a:stretch/>
        </p:blipFill>
        <p:spPr bwMode="auto">
          <a:xfrm>
            <a:off x="8239487" y="3780851"/>
            <a:ext cx="1978678" cy="1978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5E403BF8-4213-5DDD-685E-06A227D2D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2" t="3775" r="20195" b="40593"/>
          <a:stretch/>
        </p:blipFill>
        <p:spPr bwMode="auto">
          <a:xfrm>
            <a:off x="5045317" y="3770294"/>
            <a:ext cx="1978678" cy="197867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22E35C-1C2A-A6BF-9159-F323DA3127BC}"/>
              </a:ext>
            </a:extLst>
          </p:cNvPr>
          <p:cNvSpPr txBox="1"/>
          <p:nvPr/>
        </p:nvSpPr>
        <p:spPr>
          <a:xfrm>
            <a:off x="232770" y="2870739"/>
            <a:ext cx="20212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Marcin </a:t>
            </a:r>
            <a:r>
              <a:rPr lang="en-US" b="1" dirty="0" err="1"/>
              <a:t>Dziubiński</a:t>
            </a:r>
            <a:endParaRPr lang="en-US" b="1" dirty="0"/>
          </a:p>
          <a:p>
            <a:pPr algn="ctr"/>
            <a:r>
              <a:rPr lang="en-US" i="1" dirty="0"/>
              <a:t>Game theory,</a:t>
            </a:r>
            <a:br>
              <a:rPr lang="en-US" i="1" dirty="0"/>
            </a:br>
            <a:r>
              <a:rPr lang="en-US" i="1" dirty="0"/>
              <a:t>network economics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8B53B2-211A-F83F-F0C6-AB81D838279F}"/>
              </a:ext>
            </a:extLst>
          </p:cNvPr>
          <p:cNvSpPr txBox="1"/>
          <p:nvPr/>
        </p:nvSpPr>
        <p:spPr>
          <a:xfrm>
            <a:off x="3416297" y="2870739"/>
            <a:ext cx="20425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Oskar </a:t>
            </a:r>
            <a:r>
              <a:rPr lang="en-US" b="1" dirty="0" err="1"/>
              <a:t>Skibski</a:t>
            </a:r>
            <a:br>
              <a:rPr lang="en-US" b="1" dirty="0"/>
            </a:br>
            <a:r>
              <a:rPr lang="en-US" i="1" dirty="0"/>
              <a:t>Cooperative games,</a:t>
            </a:r>
          </a:p>
          <a:p>
            <a:pPr algn="ctr"/>
            <a:r>
              <a:rPr lang="en-US" i="1" dirty="0"/>
              <a:t>network centrality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E4442B-5ECF-BFD8-75B9-C481EE9EA179}"/>
              </a:ext>
            </a:extLst>
          </p:cNvPr>
          <p:cNvSpPr txBox="1"/>
          <p:nvPr/>
        </p:nvSpPr>
        <p:spPr>
          <a:xfrm>
            <a:off x="6553528" y="2870739"/>
            <a:ext cx="2156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Piotr </a:t>
            </a:r>
            <a:r>
              <a:rPr lang="en-US" b="1" dirty="0" err="1"/>
              <a:t>Skowron</a:t>
            </a:r>
            <a:br>
              <a:rPr lang="en-US" b="1" dirty="0"/>
            </a:br>
            <a:r>
              <a:rPr lang="en-US" i="1" dirty="0"/>
              <a:t>Computational social</a:t>
            </a:r>
            <a:br>
              <a:rPr lang="en-US" i="1" dirty="0"/>
            </a:br>
            <a:r>
              <a:rPr lang="en-US" i="1" dirty="0"/>
              <a:t>choice, fairness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85B46B-7010-3E3E-6F54-0F18B9736859}"/>
              </a:ext>
            </a:extLst>
          </p:cNvPr>
          <p:cNvSpPr txBox="1"/>
          <p:nvPr/>
        </p:nvSpPr>
        <p:spPr>
          <a:xfrm>
            <a:off x="9949516" y="2870739"/>
            <a:ext cx="17527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Marcin Waniek</a:t>
            </a:r>
            <a:br>
              <a:rPr lang="en-US" b="1" dirty="0"/>
            </a:br>
            <a:r>
              <a:rPr lang="en-US" i="1" dirty="0"/>
              <a:t>Strategic social</a:t>
            </a:r>
            <a:br>
              <a:rPr lang="en-US" i="1" dirty="0"/>
            </a:br>
            <a:r>
              <a:rPr lang="en-US" i="1" dirty="0"/>
              <a:t>network analysis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D10054-EEA0-CE88-8F25-98961C7B2080}"/>
              </a:ext>
            </a:extLst>
          </p:cNvPr>
          <p:cNvSpPr txBox="1"/>
          <p:nvPr/>
        </p:nvSpPr>
        <p:spPr>
          <a:xfrm>
            <a:off x="1915392" y="5765558"/>
            <a:ext cx="18501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Nidhi Rathi</a:t>
            </a:r>
            <a:br>
              <a:rPr lang="en-US" b="1" dirty="0"/>
            </a:br>
            <a:r>
              <a:rPr lang="en-US" i="1" dirty="0"/>
              <a:t>Algorithmic game</a:t>
            </a:r>
          </a:p>
          <a:p>
            <a:pPr algn="ctr"/>
            <a:r>
              <a:rPr lang="en-US" i="1" dirty="0"/>
              <a:t>theory, fairness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94B4EF-47B1-0F25-EA18-C10DCB3E5E5A}"/>
              </a:ext>
            </a:extLst>
          </p:cNvPr>
          <p:cNvSpPr txBox="1"/>
          <p:nvPr/>
        </p:nvSpPr>
        <p:spPr>
          <a:xfrm>
            <a:off x="5047870" y="5765558"/>
            <a:ext cx="1989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Artem </a:t>
            </a:r>
            <a:r>
              <a:rPr lang="en-US" b="1" dirty="0" err="1"/>
              <a:t>Tsikiridis</a:t>
            </a:r>
            <a:br>
              <a:rPr lang="en-US" b="1" dirty="0"/>
            </a:br>
            <a:r>
              <a:rPr lang="en-US" i="1" dirty="0"/>
              <a:t>Mechanism design,</a:t>
            </a:r>
          </a:p>
          <a:p>
            <a:pPr algn="ctr"/>
            <a:r>
              <a:rPr lang="en-US" i="1" dirty="0"/>
              <a:t>online algorithms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57518F-5499-E1BA-F53A-C8133399C2BC}"/>
              </a:ext>
            </a:extLst>
          </p:cNvPr>
          <p:cNvSpPr txBox="1"/>
          <p:nvPr/>
        </p:nvSpPr>
        <p:spPr>
          <a:xfrm>
            <a:off x="8441558" y="5743486"/>
            <a:ext cx="15745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Tomasz </a:t>
            </a:r>
            <a:r>
              <a:rPr lang="en-US" b="1" dirty="0" err="1"/>
              <a:t>Wąs</a:t>
            </a:r>
            <a:br>
              <a:rPr lang="en-US" b="1" dirty="0"/>
            </a:br>
            <a:r>
              <a:rPr lang="en-US" i="1" dirty="0"/>
              <a:t>Computational</a:t>
            </a:r>
          </a:p>
          <a:p>
            <a:pPr algn="ctr"/>
            <a:r>
              <a:rPr lang="en-US" i="1" dirty="0"/>
              <a:t>social choice</a:t>
            </a:r>
          </a:p>
        </p:txBody>
      </p:sp>
    </p:spTree>
    <p:extLst>
      <p:ext uri="{BB962C8B-B14F-4D97-AF65-F5344CB8AC3E}">
        <p14:creationId xmlns:p14="http://schemas.microsoft.com/office/powerpoint/2010/main" val="2869020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B0DD8-480C-652B-5AC7-FAF4F4C64B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Potential Master topics</a:t>
            </a:r>
            <a:endParaRPr lang="en-US" dirty="0"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001EA-D0DA-D2C5-8EAE-0F5BD1CCCF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Marcin Waniek</a:t>
            </a:r>
          </a:p>
        </p:txBody>
      </p:sp>
    </p:spTree>
    <p:extLst>
      <p:ext uri="{BB962C8B-B14F-4D97-AF65-F5344CB8AC3E}">
        <p14:creationId xmlns:p14="http://schemas.microsoft.com/office/powerpoint/2010/main" val="373243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7D0DC-241E-C421-4CE5-FF609849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FE857-3A86-FF28-91FF-850461D854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June 2017</a:t>
            </a:r>
            <a:br>
              <a:rPr lang="en-US" dirty="0"/>
            </a:br>
            <a:r>
              <a:rPr lang="en-US" dirty="0"/>
              <a:t>Defended a PhD dissertation at </a:t>
            </a:r>
            <a:r>
              <a:rPr lang="en-US" b="1" dirty="0"/>
              <a:t>MIMUW</a:t>
            </a:r>
            <a:br>
              <a:rPr lang="en-US" dirty="0"/>
            </a:br>
            <a:r>
              <a:rPr lang="en-US" dirty="0"/>
              <a:t>Thesis: Hiding in Social Networks</a:t>
            </a:r>
            <a:br>
              <a:rPr lang="en-US" dirty="0"/>
            </a:br>
            <a:r>
              <a:rPr lang="en-US" dirty="0"/>
              <a:t>Main supervisor: Piotr </a:t>
            </a:r>
            <a:r>
              <a:rPr lang="en-US" dirty="0" err="1"/>
              <a:t>Faliszewski</a:t>
            </a:r>
            <a:br>
              <a:rPr lang="en-US" dirty="0"/>
            </a:br>
            <a:r>
              <a:rPr lang="en-US" dirty="0" err="1"/>
              <a:t>Auxilliary</a:t>
            </a:r>
            <a:r>
              <a:rPr lang="en-US" dirty="0"/>
              <a:t> supervisor: Tomasz Michalak</a:t>
            </a:r>
          </a:p>
          <a:p>
            <a:r>
              <a:rPr lang="en-US" b="1" dirty="0"/>
              <a:t>July 2017 – February 2019</a:t>
            </a:r>
            <a:br>
              <a:rPr lang="en-US" dirty="0"/>
            </a:br>
            <a:r>
              <a:rPr lang="en-US" dirty="0"/>
              <a:t>Post-Doctoral Fellow</a:t>
            </a:r>
            <a:br>
              <a:rPr lang="en-US" dirty="0"/>
            </a:br>
            <a:r>
              <a:rPr lang="en-US" dirty="0"/>
              <a:t>at </a:t>
            </a:r>
            <a:r>
              <a:rPr lang="en-US" b="1" dirty="0"/>
              <a:t>Khalifa University</a:t>
            </a:r>
            <a:br>
              <a:rPr lang="en-US" dirty="0"/>
            </a:br>
            <a:r>
              <a:rPr lang="en-US" dirty="0"/>
              <a:t>Supervisor: </a:t>
            </a:r>
            <a:r>
              <a:rPr lang="en-US" dirty="0" err="1"/>
              <a:t>Aamena</a:t>
            </a:r>
            <a:r>
              <a:rPr lang="en-US" dirty="0"/>
              <a:t> </a:t>
            </a:r>
            <a:r>
              <a:rPr lang="en-US" dirty="0" err="1"/>
              <a:t>Alshamsi</a:t>
            </a:r>
            <a:endParaRPr lang="en-US" dirty="0"/>
          </a:p>
          <a:p>
            <a:r>
              <a:rPr lang="en-US" b="1" dirty="0"/>
              <a:t>February 2019 – September 2023</a:t>
            </a:r>
            <a:br>
              <a:rPr lang="en-US" dirty="0"/>
            </a:br>
            <a:r>
              <a:rPr lang="en-US" dirty="0"/>
              <a:t>Post-Doctoral Associate</a:t>
            </a:r>
            <a:br>
              <a:rPr lang="en-US" dirty="0"/>
            </a:br>
            <a:r>
              <a:rPr lang="en-US" dirty="0"/>
              <a:t>at </a:t>
            </a:r>
            <a:r>
              <a:rPr lang="en-US" b="1" dirty="0"/>
              <a:t>New York University Abu Dhabi</a:t>
            </a:r>
            <a:br>
              <a:rPr lang="en-US" dirty="0"/>
            </a:br>
            <a:r>
              <a:rPr lang="en-US" dirty="0"/>
              <a:t>Supervisor: Talal </a:t>
            </a:r>
            <a:r>
              <a:rPr lang="en-US" dirty="0" err="1"/>
              <a:t>Rahwan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A7B91A-208D-FECD-5778-FB7EE74340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4" descr="Tomasz Michalak – Warsaw.AI">
            <a:extLst>
              <a:ext uri="{FF2B5EF4-FFF2-40B4-BE49-F238E27FC236}">
                <a16:creationId xmlns:a16="http://schemas.microsoft.com/office/drawing/2014/main" id="{63585422-E894-95D3-37BA-AEDB1F8B3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889" y="901760"/>
            <a:ext cx="2967915" cy="2967915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iotr Faliszewski">
            <a:extLst>
              <a:ext uri="{FF2B5EF4-FFF2-40B4-BE49-F238E27FC236}">
                <a16:creationId xmlns:a16="http://schemas.microsoft.com/office/drawing/2014/main" id="{0B778679-8970-46D2-144B-0889ACA370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0" b="16533"/>
          <a:stretch/>
        </p:blipFill>
        <p:spPr bwMode="auto">
          <a:xfrm>
            <a:off x="6318822" y="901760"/>
            <a:ext cx="2967987" cy="297127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Masdar Institute campus | Foster + Partners, Vector Foiltec | Archello">
            <a:extLst>
              <a:ext uri="{FF2B5EF4-FFF2-40B4-BE49-F238E27FC236}">
                <a16:creationId xmlns:a16="http://schemas.microsoft.com/office/drawing/2014/main" id="{1A274671-26F8-81E2-A0E5-323783476D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6" r="19731"/>
          <a:stretch/>
        </p:blipFill>
        <p:spPr bwMode="auto">
          <a:xfrm>
            <a:off x="8690335" y="2247914"/>
            <a:ext cx="2975469" cy="29679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Team — Cesar A. Hidalgo">
            <a:extLst>
              <a:ext uri="{FF2B5EF4-FFF2-40B4-BE49-F238E27FC236}">
                <a16:creationId xmlns:a16="http://schemas.microsoft.com/office/drawing/2014/main" id="{BB2E04B3-C19A-836F-45EB-F2C19B1E1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8" r="5929" b="6151"/>
          <a:stretch/>
        </p:blipFill>
        <p:spPr bwMode="auto">
          <a:xfrm>
            <a:off x="6315012" y="2246235"/>
            <a:ext cx="2969784" cy="296791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9B1F6B-A6B4-FBBA-5C68-AD2C98E542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459" t="6495" r="15220" b="-310"/>
          <a:stretch/>
        </p:blipFill>
        <p:spPr>
          <a:xfrm>
            <a:off x="8421758" y="3593524"/>
            <a:ext cx="3244046" cy="2968459"/>
          </a:xfrm>
          <a:prstGeom prst="ellipse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BBA2E0-83FB-A58E-663C-38CD44346CA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07" r="98" b="15213"/>
          <a:stretch/>
        </p:blipFill>
        <p:spPr>
          <a:xfrm>
            <a:off x="6316881" y="3593524"/>
            <a:ext cx="2967915" cy="2968459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374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4987D-C53C-F623-A140-7CEA77C25B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Centrality measures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E2CCDC-40E8-B182-D478-FD3969F9CD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78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D7B7D6-E959-CE61-7DEA-FBA4626B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Centrality measures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B4DFA4F-4EAF-9DAC-DE8E-0071C5F5661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Centrality measures</a:t>
                </a:r>
                <a:r>
                  <a:rPr lang="en-US" dirty="0"/>
                  <a:t> are one of the most fundamental tools of social network analysis.</a:t>
                </a:r>
              </a:p>
              <a:p>
                <a:r>
                  <a:rPr lang="en-US" dirty="0"/>
                  <a:t>They answer the question of which node is the </a:t>
                </a:r>
                <a:r>
                  <a:rPr lang="en-US" b="1" dirty="0"/>
                  <a:t>most important one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More formally, </a:t>
                </a:r>
                <a:r>
                  <a:rPr lang="en-US" b="1" dirty="0"/>
                  <a:t>centrality measure</a:t>
                </a:r>
                <a:r>
                  <a:rPr lang="en-US" dirty="0"/>
                  <a:t> is a function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br>
                  <a:rPr lang="en-US" dirty="0"/>
                </a:b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US" dirty="0"/>
                  <a:t> is the set of all networks with the set of nodes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The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then the </a:t>
                </a:r>
                <a:r>
                  <a:rPr lang="en-US" b="1" dirty="0"/>
                  <a:t>centrality (value)</a:t>
                </a:r>
                <a:r>
                  <a:rPr lang="en-US" dirty="0"/>
                  <a:t> of the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in the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We will now see some of the </a:t>
                </a:r>
                <a:r>
                  <a:rPr lang="en-US" b="1" dirty="0"/>
                  <a:t>most popular</a:t>
                </a:r>
                <a:r>
                  <a:rPr lang="en-US" dirty="0"/>
                  <a:t> centrality measures.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B4DFA4F-4EAF-9DAC-DE8E-0071C5F566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9FDD8EA-9C6E-F197-2376-761DF7A346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A0B15FB-12B3-C3E9-0C03-B89C0BD13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151" y="1392761"/>
            <a:ext cx="5465793" cy="407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28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9EF98B-F208-8836-5D1C-4F5206DB2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Centrality measures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5600A7-8A9B-24D8-2031-2A08BB093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6" y="1097280"/>
            <a:ext cx="5791376" cy="4892597"/>
          </a:xfrm>
        </p:spPr>
        <p:txBody>
          <a:bodyPr>
            <a:normAutofit/>
          </a:bodyPr>
          <a:lstStyle/>
          <a:p>
            <a:r>
              <a:rPr lang="en-US" dirty="0"/>
              <a:t>Which nodes in the following network are </a:t>
            </a:r>
            <a:r>
              <a:rPr lang="en-US" b="1" dirty="0"/>
              <a:t>the most important</a:t>
            </a:r>
            <a:r>
              <a:rPr lang="en-US" dirty="0"/>
              <a:t>?</a:t>
            </a:r>
          </a:p>
          <a:p>
            <a:r>
              <a:rPr lang="en-US" b="1" dirty="0"/>
              <a:t>Degree centrality </a:t>
            </a:r>
            <a:r>
              <a:rPr lang="en-US" dirty="0"/>
              <a:t>(the most important node is the one with the greatest number of friends).</a:t>
            </a:r>
          </a:p>
          <a:p>
            <a:r>
              <a:rPr lang="en-US" b="1" dirty="0"/>
              <a:t>Closeness centrality </a:t>
            </a:r>
            <a:r>
              <a:rPr lang="en-US" dirty="0"/>
              <a:t>(the most important node is the one who is close to everyone else).</a:t>
            </a:r>
          </a:p>
          <a:p>
            <a:r>
              <a:rPr lang="en-US" b="1" dirty="0" err="1"/>
              <a:t>Betweeness</a:t>
            </a:r>
            <a:r>
              <a:rPr lang="en-US" b="1" dirty="0"/>
              <a:t> centrality</a:t>
            </a:r>
            <a:r>
              <a:rPr lang="en-US" dirty="0"/>
              <a:t> (the most important node controls the flow of information).</a:t>
            </a:r>
          </a:p>
          <a:p>
            <a:r>
              <a:rPr lang="en-US" b="1" dirty="0"/>
              <a:t>Eigenvector centrality </a:t>
            </a:r>
            <a:r>
              <a:rPr lang="en-US" dirty="0"/>
              <a:t>(the most important node is the one with important friends).</a:t>
            </a:r>
          </a:p>
          <a:p>
            <a:r>
              <a:rPr lang="en-US" dirty="0"/>
              <a:t>Often, we are more interested in the</a:t>
            </a:r>
            <a:r>
              <a:rPr lang="en-US" b="1" dirty="0"/>
              <a:t> centrality ranking</a:t>
            </a:r>
            <a:r>
              <a:rPr lang="en-US" dirty="0"/>
              <a:t>, rather the centrality values.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72F030A-8943-BE87-C097-2AD65D0A4AAA}"/>
              </a:ext>
            </a:extLst>
          </p:cNvPr>
          <p:cNvGrpSpPr/>
          <p:nvPr/>
        </p:nvGrpSpPr>
        <p:grpSpPr>
          <a:xfrm>
            <a:off x="7368491" y="1619455"/>
            <a:ext cx="1255747" cy="2776313"/>
            <a:chOff x="1334344" y="1869612"/>
            <a:chExt cx="1674329" cy="370175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64B2F8-4403-5672-CFE7-00EFD931DEAA}"/>
                </a:ext>
              </a:extLst>
            </p:cNvPr>
            <p:cNvSpPr/>
            <p:nvPr/>
          </p:nvSpPr>
          <p:spPr>
            <a:xfrm>
              <a:off x="1950797" y="3586188"/>
              <a:ext cx="494486" cy="49448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dirty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7741DD1-8759-E964-50D0-A9AEDEBAB1F8}"/>
                </a:ext>
              </a:extLst>
            </p:cNvPr>
            <p:cNvSpPr/>
            <p:nvPr/>
          </p:nvSpPr>
          <p:spPr>
            <a:xfrm>
              <a:off x="2514187" y="2762877"/>
              <a:ext cx="494486" cy="49448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dirty="0">
                  <a:solidFill>
                    <a:schemeClr val="tx1"/>
                  </a:solidFill>
                </a:rPr>
                <a:t>D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0256403-8775-FDA7-37E8-1FA5AE7F030B}"/>
                </a:ext>
              </a:extLst>
            </p:cNvPr>
            <p:cNvSpPr/>
            <p:nvPr/>
          </p:nvSpPr>
          <p:spPr>
            <a:xfrm>
              <a:off x="1334344" y="2762877"/>
              <a:ext cx="494486" cy="49448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dirty="0">
                  <a:solidFill>
                    <a:schemeClr val="tx1"/>
                  </a:solidFill>
                </a:rPr>
                <a:t>C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68060CD-F8F1-1ABA-D3BB-74F2E00F8DC0}"/>
                </a:ext>
              </a:extLst>
            </p:cNvPr>
            <p:cNvSpPr/>
            <p:nvPr/>
          </p:nvSpPr>
          <p:spPr>
            <a:xfrm>
              <a:off x="1334344" y="5076876"/>
              <a:ext cx="494486" cy="49448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dirty="0">
                  <a:solidFill>
                    <a:schemeClr val="tx1"/>
                  </a:solidFill>
                </a:rPr>
                <a:t>G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0C12D85-549B-11FF-0287-597CAB21ECCA}"/>
                </a:ext>
              </a:extLst>
            </p:cNvPr>
            <p:cNvSpPr/>
            <p:nvPr/>
          </p:nvSpPr>
          <p:spPr>
            <a:xfrm>
              <a:off x="2514187" y="5076876"/>
              <a:ext cx="494486" cy="49448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dirty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605EB03-9562-C990-0876-D645C9A6AA70}"/>
                </a:ext>
              </a:extLst>
            </p:cNvPr>
            <p:cNvSpPr/>
            <p:nvPr/>
          </p:nvSpPr>
          <p:spPr>
            <a:xfrm>
              <a:off x="1950797" y="4372952"/>
              <a:ext cx="494486" cy="49448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dirty="0">
                  <a:solidFill>
                    <a:schemeClr val="tx1"/>
                  </a:solidFill>
                </a:rPr>
                <a:t>F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90C434E-3CA9-D133-B9F3-DA0796BEAB10}"/>
                </a:ext>
              </a:extLst>
            </p:cNvPr>
            <p:cNvCxnSpPr>
              <a:stCxn id="16" idx="2"/>
              <a:endCxn id="15" idx="6"/>
            </p:cNvCxnSpPr>
            <p:nvPr/>
          </p:nvCxnSpPr>
          <p:spPr>
            <a:xfrm flipH="1">
              <a:off x="1828830" y="5324119"/>
              <a:ext cx="6853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83A24C5-D0DE-AC89-70DB-B9A1DF54F3C8}"/>
                </a:ext>
              </a:extLst>
            </p:cNvPr>
            <p:cNvCxnSpPr>
              <a:stCxn id="15" idx="7"/>
              <a:endCxn id="17" idx="3"/>
            </p:cNvCxnSpPr>
            <p:nvPr/>
          </p:nvCxnSpPr>
          <p:spPr>
            <a:xfrm flipV="1">
              <a:off x="1756414" y="4795022"/>
              <a:ext cx="266799" cy="3542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52FD9CF-3F59-CA9E-5C38-A7EC50164137}"/>
                </a:ext>
              </a:extLst>
            </p:cNvPr>
            <p:cNvCxnSpPr>
              <a:stCxn id="16" idx="1"/>
              <a:endCxn id="17" idx="5"/>
            </p:cNvCxnSpPr>
            <p:nvPr/>
          </p:nvCxnSpPr>
          <p:spPr>
            <a:xfrm flipH="1" flipV="1">
              <a:off x="2372867" y="4795022"/>
              <a:ext cx="213736" cy="3542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41ED62D-5E42-9E91-794A-7E5CC0F5A3C2}"/>
                </a:ext>
              </a:extLst>
            </p:cNvPr>
            <p:cNvCxnSpPr>
              <a:stCxn id="13" idx="4"/>
              <a:endCxn id="12" idx="7"/>
            </p:cNvCxnSpPr>
            <p:nvPr/>
          </p:nvCxnSpPr>
          <p:spPr>
            <a:xfrm flipH="1">
              <a:off x="2372867" y="3257363"/>
              <a:ext cx="388563" cy="4012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6A31B1D-2C5C-B648-F613-E50897C015AF}"/>
                </a:ext>
              </a:extLst>
            </p:cNvPr>
            <p:cNvCxnSpPr>
              <a:stCxn id="12" idx="1"/>
              <a:endCxn id="14" idx="4"/>
            </p:cNvCxnSpPr>
            <p:nvPr/>
          </p:nvCxnSpPr>
          <p:spPr>
            <a:xfrm flipH="1" flipV="1">
              <a:off x="1581587" y="3257363"/>
              <a:ext cx="441626" cy="4012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3ED6030-C460-CA38-D788-DB1A06F7677C}"/>
                </a:ext>
              </a:extLst>
            </p:cNvPr>
            <p:cNvCxnSpPr>
              <a:stCxn id="13" idx="2"/>
              <a:endCxn id="14" idx="6"/>
            </p:cNvCxnSpPr>
            <p:nvPr/>
          </p:nvCxnSpPr>
          <p:spPr>
            <a:xfrm flipH="1">
              <a:off x="1828830" y="3010120"/>
              <a:ext cx="6853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6487BCD-C2B9-1A08-8472-05CE92A26B16}"/>
                </a:ext>
              </a:extLst>
            </p:cNvPr>
            <p:cNvCxnSpPr>
              <a:stCxn id="17" idx="0"/>
              <a:endCxn id="12" idx="4"/>
            </p:cNvCxnSpPr>
            <p:nvPr/>
          </p:nvCxnSpPr>
          <p:spPr>
            <a:xfrm flipV="1">
              <a:off x="2198040" y="4080674"/>
              <a:ext cx="0" cy="2922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5510A7B-4F99-015C-6C98-AE37076619A3}"/>
                </a:ext>
              </a:extLst>
            </p:cNvPr>
            <p:cNvCxnSpPr>
              <a:stCxn id="27" idx="2"/>
              <a:endCxn id="26" idx="6"/>
            </p:cNvCxnSpPr>
            <p:nvPr/>
          </p:nvCxnSpPr>
          <p:spPr>
            <a:xfrm flipH="1">
              <a:off x="1828830" y="2116855"/>
              <a:ext cx="68535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BE3F51C-49DF-CD8C-0BA3-0713247972B3}"/>
                </a:ext>
              </a:extLst>
            </p:cNvPr>
            <p:cNvSpPr/>
            <p:nvPr/>
          </p:nvSpPr>
          <p:spPr>
            <a:xfrm>
              <a:off x="1334344" y="1869612"/>
              <a:ext cx="494486" cy="49448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dirty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2C3D954-C721-322D-9428-F7C4ABE99B16}"/>
                </a:ext>
              </a:extLst>
            </p:cNvPr>
            <p:cNvSpPr/>
            <p:nvPr/>
          </p:nvSpPr>
          <p:spPr>
            <a:xfrm>
              <a:off x="2514187" y="1869612"/>
              <a:ext cx="494486" cy="49448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dirty="0">
                  <a:solidFill>
                    <a:schemeClr val="tx1"/>
                  </a:solidFill>
                </a:rPr>
                <a:t>B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948B30-435A-7F2A-F7C5-0C9A5E3AAB48}"/>
                </a:ext>
              </a:extLst>
            </p:cNvPr>
            <p:cNvCxnSpPr>
              <a:stCxn id="13" idx="0"/>
              <a:endCxn id="27" idx="4"/>
            </p:cNvCxnSpPr>
            <p:nvPr/>
          </p:nvCxnSpPr>
          <p:spPr>
            <a:xfrm flipV="1">
              <a:off x="2761430" y="2364098"/>
              <a:ext cx="0" cy="3987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D51FC838-DBCD-28D6-1728-80C40577DD23}"/>
                </a:ext>
              </a:extLst>
            </p:cNvPr>
            <p:cNvCxnSpPr>
              <a:stCxn id="14" idx="0"/>
              <a:endCxn id="26" idx="4"/>
            </p:cNvCxnSpPr>
            <p:nvPr/>
          </p:nvCxnSpPr>
          <p:spPr>
            <a:xfrm flipV="1">
              <a:off x="1581587" y="2364098"/>
              <a:ext cx="0" cy="3987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95B4518-D4F9-DDDE-6DFB-587712D461E4}"/>
                </a:ext>
              </a:extLst>
            </p:cNvPr>
            <p:cNvCxnSpPr>
              <a:stCxn id="13" idx="1"/>
              <a:endCxn id="26" idx="5"/>
            </p:cNvCxnSpPr>
            <p:nvPr/>
          </p:nvCxnSpPr>
          <p:spPr>
            <a:xfrm flipH="1" flipV="1">
              <a:off x="1756414" y="2291682"/>
              <a:ext cx="830189" cy="54361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57870A6-F37D-D0D6-3B89-97ABF8ACA628}"/>
                </a:ext>
              </a:extLst>
            </p:cNvPr>
            <p:cNvCxnSpPr>
              <a:stCxn id="14" idx="7"/>
              <a:endCxn id="27" idx="3"/>
            </p:cNvCxnSpPr>
            <p:nvPr/>
          </p:nvCxnSpPr>
          <p:spPr>
            <a:xfrm flipV="1">
              <a:off x="1756414" y="2291682"/>
              <a:ext cx="830189" cy="54361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9527BF5-CFA4-0AB2-F63C-3DC0176F467C}"/>
              </a:ext>
            </a:extLst>
          </p:cNvPr>
          <p:cNvGrpSpPr/>
          <p:nvPr/>
        </p:nvGrpSpPr>
        <p:grpSpPr>
          <a:xfrm>
            <a:off x="7050269" y="1376307"/>
            <a:ext cx="1897691" cy="3372956"/>
            <a:chOff x="755025" y="1815661"/>
            <a:chExt cx="2530254" cy="44972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5657DD9-CAA9-0FCE-3429-FDAF31416BCE}"/>
                    </a:ext>
                  </a:extLst>
                </p:cNvPr>
                <p:cNvSpPr txBox="1"/>
                <p:nvPr/>
              </p:nvSpPr>
              <p:spPr>
                <a:xfrm>
                  <a:off x="765785" y="1819026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785" y="1819026"/>
                  <a:ext cx="564685" cy="615553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C1D64C7-146A-67A4-4EA1-A5EDF060ED3F}"/>
                    </a:ext>
                  </a:extLst>
                </p:cNvPr>
                <p:cNvSpPr txBox="1"/>
                <p:nvPr/>
              </p:nvSpPr>
              <p:spPr>
                <a:xfrm>
                  <a:off x="2720594" y="1815661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20594" y="1815661"/>
                  <a:ext cx="564685" cy="615553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B37E8EC-3316-35B0-44B0-1C0124A37576}"/>
                    </a:ext>
                  </a:extLst>
                </p:cNvPr>
                <p:cNvSpPr txBox="1"/>
                <p:nvPr/>
              </p:nvSpPr>
              <p:spPr>
                <a:xfrm>
                  <a:off x="755025" y="3280365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025" y="3280365"/>
                  <a:ext cx="564685" cy="61555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3688469-E863-7866-F34E-316085837AA9}"/>
                    </a:ext>
                  </a:extLst>
                </p:cNvPr>
                <p:cNvSpPr txBox="1"/>
                <p:nvPr/>
              </p:nvSpPr>
              <p:spPr>
                <a:xfrm>
                  <a:off x="2688920" y="3284769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8920" y="3284769"/>
                  <a:ext cx="564685" cy="61555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F4B9D4B-EEB3-6514-8EDB-BE1ABD001EFF}"/>
                    </a:ext>
                  </a:extLst>
                </p:cNvPr>
                <p:cNvSpPr txBox="1"/>
                <p:nvPr/>
              </p:nvSpPr>
              <p:spPr>
                <a:xfrm>
                  <a:off x="2238841" y="3833009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8841" y="3833009"/>
                  <a:ext cx="564685" cy="615553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4A1ED0F-0005-575B-8EDD-13DF779FADA6}"/>
                    </a:ext>
                  </a:extLst>
                </p:cNvPr>
                <p:cNvSpPr txBox="1"/>
                <p:nvPr/>
              </p:nvSpPr>
              <p:spPr>
                <a:xfrm>
                  <a:off x="2226247" y="4530870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6247" y="4530870"/>
                  <a:ext cx="564685" cy="61555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D12A28E8-32DB-ED6B-036B-B6593BFDE2F7}"/>
                    </a:ext>
                  </a:extLst>
                </p:cNvPr>
                <p:cNvSpPr txBox="1"/>
                <p:nvPr/>
              </p:nvSpPr>
              <p:spPr>
                <a:xfrm>
                  <a:off x="810204" y="5697380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204" y="5697380"/>
                  <a:ext cx="564685" cy="61555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6723A284-4776-CA4A-FAE5-4CF9910732AB}"/>
                    </a:ext>
                  </a:extLst>
                </p:cNvPr>
                <p:cNvSpPr txBox="1"/>
                <p:nvPr/>
              </p:nvSpPr>
              <p:spPr>
                <a:xfrm>
                  <a:off x="2677257" y="5690508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77257" y="5690508"/>
                  <a:ext cx="564685" cy="615553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44AD456-49F3-FA1A-1EDF-8C0681ADF458}"/>
              </a:ext>
            </a:extLst>
          </p:cNvPr>
          <p:cNvGrpSpPr/>
          <p:nvPr/>
        </p:nvGrpSpPr>
        <p:grpSpPr>
          <a:xfrm>
            <a:off x="6930844" y="1221892"/>
            <a:ext cx="2131042" cy="3673284"/>
            <a:chOff x="620616" y="1723650"/>
            <a:chExt cx="2841389" cy="48977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F7B99BEC-298F-F51D-3ABE-35E821E26A6F}"/>
                    </a:ext>
                  </a:extLst>
                </p:cNvPr>
                <p:cNvSpPr txBox="1"/>
                <p:nvPr/>
              </p:nvSpPr>
              <p:spPr>
                <a:xfrm>
                  <a:off x="620616" y="1723650"/>
                  <a:ext cx="658728" cy="8169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16" y="1723650"/>
                  <a:ext cx="658728" cy="81697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7AED0A99-E57C-3095-F2FC-D683008072DD}"/>
                    </a:ext>
                  </a:extLst>
                </p:cNvPr>
                <p:cNvSpPr txBox="1"/>
                <p:nvPr/>
              </p:nvSpPr>
              <p:spPr>
                <a:xfrm>
                  <a:off x="2803277" y="1755243"/>
                  <a:ext cx="658728" cy="8169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3277" y="1755243"/>
                  <a:ext cx="658728" cy="81697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426B94ED-6FAF-0B58-39EA-11E20DD03EAA}"/>
                    </a:ext>
                  </a:extLst>
                </p:cNvPr>
                <p:cNvSpPr txBox="1"/>
                <p:nvPr/>
              </p:nvSpPr>
              <p:spPr>
                <a:xfrm>
                  <a:off x="725824" y="3249544"/>
                  <a:ext cx="658728" cy="8145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pl-PL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824" y="3249544"/>
                  <a:ext cx="658728" cy="81458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150BA9F7-9B41-1C89-02E9-030646C40394}"/>
                    </a:ext>
                  </a:extLst>
                </p:cNvPr>
                <p:cNvSpPr txBox="1"/>
                <p:nvPr/>
              </p:nvSpPr>
              <p:spPr>
                <a:xfrm>
                  <a:off x="2745419" y="3283536"/>
                  <a:ext cx="658728" cy="8145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5419" y="3283536"/>
                  <a:ext cx="658728" cy="81458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45D82396-5754-D01B-1146-17F56F4B7CF6}"/>
                    </a:ext>
                  </a:extLst>
                </p:cNvPr>
                <p:cNvSpPr txBox="1"/>
                <p:nvPr/>
              </p:nvSpPr>
              <p:spPr>
                <a:xfrm>
                  <a:off x="2222770" y="3760315"/>
                  <a:ext cx="658728" cy="8145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2770" y="3760315"/>
                  <a:ext cx="658728" cy="81458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2D5489F1-C12B-2A97-FA1E-A3D72BEA6E1C}"/>
                    </a:ext>
                  </a:extLst>
                </p:cNvPr>
                <p:cNvSpPr txBox="1"/>
                <p:nvPr/>
              </p:nvSpPr>
              <p:spPr>
                <a:xfrm>
                  <a:off x="2216354" y="4594778"/>
                  <a:ext cx="658728" cy="8169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13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6354" y="4594778"/>
                  <a:ext cx="658728" cy="816976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C49DD567-9C3F-110F-89CE-382275CBBC4A}"/>
                    </a:ext>
                  </a:extLst>
                </p:cNvPr>
                <p:cNvSpPr txBox="1"/>
                <p:nvPr/>
              </p:nvSpPr>
              <p:spPr>
                <a:xfrm>
                  <a:off x="702528" y="5804384"/>
                  <a:ext cx="658728" cy="8169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528" y="5804384"/>
                  <a:ext cx="658728" cy="81697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F3A661E-60D2-969E-6EB8-2C596B4D0304}"/>
                    </a:ext>
                  </a:extLst>
                </p:cNvPr>
                <p:cNvSpPr txBox="1"/>
                <p:nvPr/>
              </p:nvSpPr>
              <p:spPr>
                <a:xfrm>
                  <a:off x="2745419" y="5793580"/>
                  <a:ext cx="658728" cy="8169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18</m:t>
                            </m:r>
                          </m:den>
                        </m:f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5419" y="5793580"/>
                  <a:ext cx="658728" cy="816976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89F2075-4E5C-0348-108C-125DBB7432AC}"/>
              </a:ext>
            </a:extLst>
          </p:cNvPr>
          <p:cNvGrpSpPr/>
          <p:nvPr/>
        </p:nvGrpSpPr>
        <p:grpSpPr>
          <a:xfrm>
            <a:off x="7037428" y="1360320"/>
            <a:ext cx="1913985" cy="3348213"/>
            <a:chOff x="699928" y="1815685"/>
            <a:chExt cx="2551980" cy="44642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BA1F3AB4-FEEE-E14A-E6F6-8C7637510F7D}"/>
                    </a:ext>
                  </a:extLst>
                </p:cNvPr>
                <p:cNvSpPr txBox="1"/>
                <p:nvPr/>
              </p:nvSpPr>
              <p:spPr>
                <a:xfrm>
                  <a:off x="699928" y="1816894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928" y="1816894"/>
                  <a:ext cx="564685" cy="615553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0026CCAF-C06E-996F-BA95-5ADB6CC0A156}"/>
                    </a:ext>
                  </a:extLst>
                </p:cNvPr>
                <p:cNvSpPr txBox="1"/>
                <p:nvPr/>
              </p:nvSpPr>
              <p:spPr>
                <a:xfrm>
                  <a:off x="2687223" y="1815685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7223" y="1815685"/>
                  <a:ext cx="564685" cy="615553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D930AE1-1787-AF98-3753-CCDEAAC8673A}"/>
                    </a:ext>
                  </a:extLst>
                </p:cNvPr>
                <p:cNvSpPr txBox="1"/>
                <p:nvPr/>
              </p:nvSpPr>
              <p:spPr>
                <a:xfrm>
                  <a:off x="699928" y="3252343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pl-PL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928" y="3252343"/>
                  <a:ext cx="564685" cy="615553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CF82D587-3B82-A299-3BE2-86EB03A82E0B}"/>
                    </a:ext>
                  </a:extLst>
                </p:cNvPr>
                <p:cNvSpPr txBox="1"/>
                <p:nvPr/>
              </p:nvSpPr>
              <p:spPr>
                <a:xfrm>
                  <a:off x="2651015" y="3283537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1015" y="3283537"/>
                  <a:ext cx="564685" cy="615553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0EABD6E-44A1-94FF-0DE3-4D6184BFAAB7}"/>
                    </a:ext>
                  </a:extLst>
                </p:cNvPr>
                <p:cNvSpPr txBox="1"/>
                <p:nvPr/>
              </p:nvSpPr>
              <p:spPr>
                <a:xfrm>
                  <a:off x="2152039" y="3821961"/>
                  <a:ext cx="791243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2039" y="3821961"/>
                  <a:ext cx="791243" cy="615553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0611F12-8AAC-9719-9CC5-FD72B058B188}"/>
                    </a:ext>
                  </a:extLst>
                </p:cNvPr>
                <p:cNvSpPr txBox="1"/>
                <p:nvPr/>
              </p:nvSpPr>
              <p:spPr>
                <a:xfrm>
                  <a:off x="2169552" y="4601188"/>
                  <a:ext cx="791243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9552" y="4601188"/>
                  <a:ext cx="791243" cy="615553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E92AFE4-F4A5-0F93-AE9D-819F8A0B03CE}"/>
                    </a:ext>
                  </a:extLst>
                </p:cNvPr>
                <p:cNvSpPr txBox="1"/>
                <p:nvPr/>
              </p:nvSpPr>
              <p:spPr>
                <a:xfrm>
                  <a:off x="783000" y="5661929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000" y="5661929"/>
                  <a:ext cx="564685" cy="615553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18A453D-CD26-C948-E5E6-5223528685BE}"/>
                    </a:ext>
                  </a:extLst>
                </p:cNvPr>
                <p:cNvSpPr txBox="1"/>
                <p:nvPr/>
              </p:nvSpPr>
              <p:spPr>
                <a:xfrm>
                  <a:off x="2651015" y="5664413"/>
                  <a:ext cx="564685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1015" y="5664413"/>
                  <a:ext cx="564685" cy="615553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7C016991-F6B9-8A1D-7CDE-D20C7496830E}"/>
                  </a:ext>
                </a:extLst>
              </p:cNvPr>
              <p:cNvSpPr/>
              <p:nvPr/>
            </p:nvSpPr>
            <p:spPr>
              <a:xfrm>
                <a:off x="138218" y="6211412"/>
                <a:ext cx="2481792" cy="4250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l-PL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sz="2000" i="1">
                              <a:latin typeface="Cambria Math"/>
                            </a:rPr>
                            <m:t>𝑑𝑒𝑔𝑟</m:t>
                          </m:r>
                        </m:sub>
                      </m:sSub>
                      <m:d>
                        <m:dPr>
                          <m:ctrlPr>
                            <a:rPr lang="pl-PL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pl-PL" sz="2000" i="1">
                          <a:latin typeface="Cambria Math"/>
                        </a:rPr>
                        <m:t>=|</m:t>
                      </m:r>
                      <m:r>
                        <a:rPr lang="pl-PL" sz="2000" i="1">
                          <a:latin typeface="Cambria Math"/>
                        </a:rPr>
                        <m:t>𝑁</m:t>
                      </m:r>
                      <m:d>
                        <m:dPr>
                          <m:ctrlPr>
                            <a:rPr lang="pl-PL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pl-PL" sz="2000" i="1">
                          <a:latin typeface="Cambria Math"/>
                        </a:rPr>
                        <m:t>|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7C016991-F6B9-8A1D-7CDE-D20C749683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18" y="6211412"/>
                <a:ext cx="2481792" cy="425053"/>
              </a:xfrm>
              <a:prstGeom prst="rect">
                <a:avLst/>
              </a:prstGeom>
              <a:blipFill>
                <a:blip r:embed="rId27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C58FA773-039C-4514-2FB7-2405023D079C}"/>
                  </a:ext>
                </a:extLst>
              </p:cNvPr>
              <p:cNvSpPr/>
              <p:nvPr/>
            </p:nvSpPr>
            <p:spPr>
              <a:xfrm>
                <a:off x="2640339" y="6055921"/>
                <a:ext cx="2861874" cy="7360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l-PL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sz="2000" i="1">
                              <a:latin typeface="Cambria Math"/>
                            </a:rPr>
                            <m:t>𝑐𝑙𝑜𝑠</m:t>
                          </m:r>
                        </m:sub>
                      </m:sSub>
                      <m:d>
                        <m:dPr>
                          <m:ctrlPr>
                            <a:rPr lang="pl-PL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pl-PL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l-PL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pl-PL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pl-PL" sz="2000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pl-PL" sz="2000" i="1">
                                  <a:latin typeface="Cambria Math"/>
                                </a:rPr>
                                <m:t>𝑤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∈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pl-PL" sz="2000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𝑣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𝑤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C58FA773-039C-4514-2FB7-2405023D07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339" y="6055921"/>
                <a:ext cx="2861874" cy="73603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B831087-3BB7-3DA0-F140-05D0C2CFAB07}"/>
                  </a:ext>
                </a:extLst>
              </p:cNvPr>
              <p:cNvSpPr/>
              <p:nvPr/>
            </p:nvSpPr>
            <p:spPr>
              <a:xfrm>
                <a:off x="5550815" y="5989877"/>
                <a:ext cx="4560031" cy="8681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l-PL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pl-PL" sz="2000" i="1">
                              <a:latin typeface="Cambria Math"/>
                            </a:rPr>
                            <m:t>𝑏𝑒𝑡𝑤</m:t>
                          </m:r>
                        </m:sub>
                      </m:sSub>
                      <m:d>
                        <m:dPr>
                          <m:ctrlPr>
                            <a:rPr lang="pl-PL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pl-PL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pl-PL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pl-PL" sz="2000" i="1">
                              <a:latin typeface="Cambria Math"/>
                            </a:rPr>
                            <m:t>𝑢</m:t>
                          </m:r>
                          <m:r>
                            <a:rPr lang="pl-PL" sz="2000" i="1">
                              <a:latin typeface="Cambria Math"/>
                            </a:rPr>
                            <m:t>,</m:t>
                          </m:r>
                          <m:r>
                            <m:rPr>
                              <m:brk m:alnAt="7"/>
                            </m:rPr>
                            <a:rPr lang="pl-PL" sz="2000" i="1">
                              <a:latin typeface="Cambria Math"/>
                            </a:rPr>
                            <m:t>𝑤</m:t>
                          </m:r>
                          <m:r>
                            <a:rPr lang="pl-PL" sz="2000" i="1">
                              <a:latin typeface="Cambria Math"/>
                            </a:rPr>
                            <m:t>∈</m:t>
                          </m:r>
                          <m:r>
                            <a:rPr lang="pl-PL" sz="2000" i="1">
                              <a:latin typeface="Cambria Math"/>
                            </a:rPr>
                            <m:t>𝑉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pl-PL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pl-PL" sz="2000" i="1">
                                  <a:latin typeface="Cambria Math"/>
                                </a:rPr>
                                <m:t>|{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∈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𝑠𝑝</m:t>
                              </m:r>
                              <m:d>
                                <m:dPr>
                                  <m:ctrlPr>
                                    <a:rPr lang="pl-PL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l-PL" sz="2000" i="1">
                                      <a:latin typeface="Cambria Math"/>
                                    </a:rPr>
                                    <m:t>𝑢</m:t>
                                  </m:r>
                                  <m:r>
                                    <a:rPr lang="pl-PL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pl-PL" sz="2000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</m:d>
                              <m:r>
                                <a:rPr lang="pl-PL" sz="2000" i="1">
                                  <a:latin typeface="Cambria Math"/>
                                </a:rPr>
                                <m:t>: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𝑣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pl-PL" sz="2000" i="1">
                                  <a:latin typeface="Cambria Math"/>
                                </a:rPr>
                                <m:t>p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}|</m:t>
                              </m:r>
                            </m:num>
                            <m:den>
                              <m:r>
                                <a:rPr lang="pl-PL" sz="2000" i="1">
                                  <a:latin typeface="Cambria Math"/>
                                </a:rPr>
                                <m:t>|</m:t>
                              </m:r>
                              <m:r>
                                <a:rPr lang="pl-PL" sz="2000" i="1">
                                  <a:latin typeface="Cambria Math"/>
                                </a:rPr>
                                <m:t>𝑠𝑝</m:t>
                              </m:r>
                              <m:d>
                                <m:dPr>
                                  <m:ctrlPr>
                                    <a:rPr lang="pl-PL" sz="20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l-PL" sz="2000" i="1">
                                      <a:latin typeface="Cambria Math"/>
                                    </a:rPr>
                                    <m:t>𝑢</m:t>
                                  </m:r>
                                  <m:r>
                                    <a:rPr lang="pl-PL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pl-PL" sz="2000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</m:d>
                              <m:r>
                                <a:rPr lang="pl-PL" sz="2000" i="1">
                                  <a:latin typeface="Cambria Math"/>
                                </a:rPr>
                                <m:t>|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B831087-3BB7-3DA0-F140-05D0C2CFAB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815" y="5989877"/>
                <a:ext cx="4560031" cy="868123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AD4DE0D2-321D-89AA-49AD-548EB99A7FE1}"/>
                  </a:ext>
                </a:extLst>
              </p:cNvPr>
              <p:cNvSpPr/>
              <p:nvPr/>
            </p:nvSpPr>
            <p:spPr>
              <a:xfrm>
                <a:off x="10495660" y="6019052"/>
                <a:ext cx="1626595" cy="809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l-PL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𝑒𝑖𝑔</m:t>
                          </m:r>
                        </m:sub>
                      </m:sSub>
                      <m:d>
                        <m:dPr>
                          <m:ctrlPr>
                            <a:rPr lang="pl-PL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l-PL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pl-PL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AD4DE0D2-321D-89AA-49AD-548EB99A7F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5660" y="6019052"/>
                <a:ext cx="1626595" cy="809773"/>
              </a:xfrm>
              <a:prstGeom prst="rect">
                <a:avLst/>
              </a:prstGeom>
              <a:blipFill>
                <a:blip r:embed="rId30"/>
                <a:stretch>
                  <a:fillRect l="-4120" b="-12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02833151-1149-5A00-887F-44BC4536A925}"/>
              </a:ext>
            </a:extLst>
          </p:cNvPr>
          <p:cNvGrpSpPr/>
          <p:nvPr/>
        </p:nvGrpSpPr>
        <p:grpSpPr>
          <a:xfrm>
            <a:off x="6631853" y="1384428"/>
            <a:ext cx="2709072" cy="3348213"/>
            <a:chOff x="176280" y="1815685"/>
            <a:chExt cx="3612099" cy="44642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4C3A6CAB-A98E-9F61-B14C-225E84C99DF6}"/>
                    </a:ext>
                  </a:extLst>
                </p:cNvPr>
                <p:cNvSpPr txBox="1"/>
                <p:nvPr/>
              </p:nvSpPr>
              <p:spPr>
                <a:xfrm>
                  <a:off x="176280" y="1816894"/>
                  <a:ext cx="1101157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.42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4C3A6CAB-A98E-9F61-B14C-225E84C99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280" y="1816894"/>
                  <a:ext cx="1101157" cy="615553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913F145A-E804-E499-F8F8-87D3DD672C03}"/>
                    </a:ext>
                  </a:extLst>
                </p:cNvPr>
                <p:cNvSpPr txBox="1"/>
                <p:nvPr/>
              </p:nvSpPr>
              <p:spPr>
                <a:xfrm>
                  <a:off x="2687223" y="1815685"/>
                  <a:ext cx="1101156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.42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913F145A-E804-E499-F8F8-87D3DD672C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7223" y="1815685"/>
                  <a:ext cx="1101156" cy="615553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0D136EEE-A830-8C52-3776-2EF49E68B476}"/>
                    </a:ext>
                  </a:extLst>
                </p:cNvPr>
                <p:cNvSpPr txBox="1"/>
                <p:nvPr/>
              </p:nvSpPr>
              <p:spPr>
                <a:xfrm>
                  <a:off x="402838" y="3252343"/>
                  <a:ext cx="874599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0.5</m:t>
                        </m:r>
                      </m:oMath>
                    </m:oMathPara>
                  </a14:m>
                  <a:endParaRPr lang="pl-PL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0D136EEE-A830-8C52-3776-2EF49E68B4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838" y="3252343"/>
                  <a:ext cx="874599" cy="615553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64BE88F-82DD-467B-5C55-231871CD39A9}"/>
                    </a:ext>
                  </a:extLst>
                </p:cNvPr>
                <p:cNvSpPr txBox="1"/>
                <p:nvPr/>
              </p:nvSpPr>
              <p:spPr>
                <a:xfrm>
                  <a:off x="2651015" y="3283537"/>
                  <a:ext cx="874599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0.5</m:t>
                        </m:r>
                      </m:oMath>
                    </m:oMathPara>
                  </a14:m>
                  <a:endParaRPr 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F64BE88F-82DD-467B-5C55-231871CD39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1015" y="3283537"/>
                  <a:ext cx="874599" cy="615553"/>
                </a:xfrm>
                <a:prstGeom prst="rect">
                  <a:avLst/>
                </a:prstGeom>
                <a:blipFill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BFE5B637-7F82-F397-3E6B-1B0591C325B7}"/>
                    </a:ext>
                  </a:extLst>
                </p:cNvPr>
                <p:cNvSpPr txBox="1"/>
                <p:nvPr/>
              </p:nvSpPr>
              <p:spPr>
                <a:xfrm>
                  <a:off x="2152039" y="3821961"/>
                  <a:ext cx="1101156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0.34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BFE5B637-7F82-F397-3E6B-1B0591C325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2039" y="3821961"/>
                  <a:ext cx="1101156" cy="615553"/>
                </a:xfrm>
                <a:prstGeom prst="rect">
                  <a:avLst/>
                </a:prstGeom>
                <a:blipFill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1965EA3-6EAE-7EFB-586D-02E2CC3895E4}"/>
                    </a:ext>
                  </a:extLst>
                </p:cNvPr>
                <p:cNvSpPr txBox="1"/>
                <p:nvPr/>
              </p:nvSpPr>
              <p:spPr>
                <a:xfrm>
                  <a:off x="2169552" y="4601188"/>
                  <a:ext cx="1101156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0.13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1965EA3-6EAE-7EFB-586D-02E2CC3895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9552" y="4601188"/>
                  <a:ext cx="1101156" cy="615553"/>
                </a:xfrm>
                <a:prstGeom prst="rect">
                  <a:avLst/>
                </a:prstGeom>
                <a:blipFill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8E49DC58-678B-320A-8E19-3E8A58C19C7E}"/>
                    </a:ext>
                  </a:extLst>
                </p:cNvPr>
                <p:cNvSpPr txBox="1"/>
                <p:nvPr/>
              </p:nvSpPr>
              <p:spPr>
                <a:xfrm>
                  <a:off x="176280" y="5661929"/>
                  <a:ext cx="1101157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.06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8E49DC58-678B-320A-8E19-3E8A58C19C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280" y="5661929"/>
                  <a:ext cx="1101157" cy="615553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DA49B05E-BB2D-3051-28F2-76E0B6C6ABBE}"/>
                    </a:ext>
                  </a:extLst>
                </p:cNvPr>
                <p:cNvSpPr txBox="1"/>
                <p:nvPr/>
              </p:nvSpPr>
              <p:spPr>
                <a:xfrm>
                  <a:off x="2651015" y="5664413"/>
                  <a:ext cx="1101156" cy="6155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.06</m:t>
                        </m:r>
                      </m:oMath>
                    </m:oMathPara>
                  </a14:m>
                  <a:endParaRPr lang="en-US" sz="20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DA49B05E-BB2D-3051-28F2-76E0B6C6AB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1015" y="5664413"/>
                  <a:ext cx="1101156" cy="615553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8E326BB5-34CE-0D95-62E5-5CA18C856967}"/>
              </a:ext>
            </a:extLst>
          </p:cNvPr>
          <p:cNvSpPr txBox="1"/>
          <p:nvPr/>
        </p:nvSpPr>
        <p:spPr>
          <a:xfrm>
            <a:off x="9966798" y="1187360"/>
            <a:ext cx="585801" cy="4483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575"/>
              </a:spcBef>
            </a:pPr>
            <a:r>
              <a:rPr lang="pl-PL" sz="2400" dirty="0"/>
              <a:t>1</a:t>
            </a:r>
            <a:r>
              <a:rPr lang="en-US" sz="2400" baseline="30000" dirty="0" err="1"/>
              <a:t>st</a:t>
            </a:r>
            <a:r>
              <a:rPr lang="en-US" sz="2400" dirty="0"/>
              <a:t> </a:t>
            </a:r>
          </a:p>
          <a:p>
            <a:pPr>
              <a:spcBef>
                <a:spcPts val="1575"/>
              </a:spcBef>
            </a:pPr>
            <a:endParaRPr lang="en-US" sz="2400" dirty="0"/>
          </a:p>
          <a:p>
            <a:pPr>
              <a:spcBef>
                <a:spcPts val="1575"/>
              </a:spcBef>
            </a:pPr>
            <a:r>
              <a:rPr lang="pl-PL" sz="2400" dirty="0"/>
              <a:t>3</a:t>
            </a:r>
            <a:r>
              <a:rPr lang="en-US" sz="2400" baseline="30000" dirty="0" err="1"/>
              <a:t>rd</a:t>
            </a:r>
            <a:r>
              <a:rPr lang="en-US" sz="2400" dirty="0"/>
              <a:t> </a:t>
            </a:r>
          </a:p>
          <a:p>
            <a:pPr>
              <a:spcBef>
                <a:spcPts val="1575"/>
              </a:spcBef>
            </a:pPr>
            <a:endParaRPr lang="en-US" sz="2400" dirty="0"/>
          </a:p>
          <a:p>
            <a:pPr>
              <a:spcBef>
                <a:spcPts val="1575"/>
              </a:spcBef>
            </a:pPr>
            <a:r>
              <a:rPr lang="pl-PL" sz="2400" dirty="0"/>
              <a:t>5</a:t>
            </a:r>
            <a:r>
              <a:rPr lang="en-US" sz="2400" baseline="30000" dirty="0" err="1"/>
              <a:t>th</a:t>
            </a:r>
            <a:r>
              <a:rPr lang="en-US" sz="2400" dirty="0"/>
              <a:t> </a:t>
            </a:r>
          </a:p>
          <a:p>
            <a:pPr>
              <a:spcBef>
                <a:spcPts val="1575"/>
              </a:spcBef>
            </a:pPr>
            <a:r>
              <a:rPr lang="en-US" sz="2400" dirty="0"/>
              <a:t>6</a:t>
            </a:r>
            <a:r>
              <a:rPr lang="en-US" sz="2400" baseline="30000" dirty="0"/>
              <a:t>th</a:t>
            </a:r>
            <a:endParaRPr lang="en-US" sz="2400" dirty="0"/>
          </a:p>
          <a:p>
            <a:pPr>
              <a:spcBef>
                <a:spcPts val="1575"/>
              </a:spcBef>
            </a:pPr>
            <a:r>
              <a:rPr lang="en-US" sz="2400" dirty="0"/>
              <a:t>7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</a:p>
          <a:p>
            <a:pPr>
              <a:spcBef>
                <a:spcPts val="1575"/>
              </a:spcBef>
            </a:pPr>
            <a:endParaRPr lang="pl-PL" sz="240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990600A-3A3D-3738-E2EE-494D07FC018A}"/>
              </a:ext>
            </a:extLst>
          </p:cNvPr>
          <p:cNvSpPr/>
          <p:nvPr/>
        </p:nvSpPr>
        <p:spPr>
          <a:xfrm>
            <a:off x="7829801" y="2904955"/>
            <a:ext cx="370865" cy="3708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A9CC403-EDCA-6F07-FBE9-AD4618D1B7F1}"/>
              </a:ext>
            </a:extLst>
          </p:cNvPr>
          <p:cNvSpPr/>
          <p:nvPr/>
        </p:nvSpPr>
        <p:spPr>
          <a:xfrm>
            <a:off x="8252343" y="2287472"/>
            <a:ext cx="370865" cy="3708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D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E3FE065-E0A6-CA25-11FA-7B3EE68968F5}"/>
              </a:ext>
            </a:extLst>
          </p:cNvPr>
          <p:cNvSpPr/>
          <p:nvPr/>
        </p:nvSpPr>
        <p:spPr>
          <a:xfrm>
            <a:off x="7367461" y="2287472"/>
            <a:ext cx="370865" cy="3708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C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FF899CB-D6F5-8ECD-6262-085715B019FC}"/>
              </a:ext>
            </a:extLst>
          </p:cNvPr>
          <p:cNvSpPr/>
          <p:nvPr/>
        </p:nvSpPr>
        <p:spPr>
          <a:xfrm>
            <a:off x="7367461" y="4022971"/>
            <a:ext cx="370865" cy="3708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DA2758B-E4DA-7E3E-D16C-725C52C15F0B}"/>
              </a:ext>
            </a:extLst>
          </p:cNvPr>
          <p:cNvSpPr/>
          <p:nvPr/>
        </p:nvSpPr>
        <p:spPr>
          <a:xfrm>
            <a:off x="8252343" y="4022971"/>
            <a:ext cx="370865" cy="3708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H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B2DDBD4-921C-876F-2A82-1E6503343998}"/>
              </a:ext>
            </a:extLst>
          </p:cNvPr>
          <p:cNvSpPr/>
          <p:nvPr/>
        </p:nvSpPr>
        <p:spPr>
          <a:xfrm>
            <a:off x="7829801" y="3495028"/>
            <a:ext cx="370865" cy="3708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F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68363E64-DBB9-1961-0CB1-6E27FC86413D}"/>
              </a:ext>
            </a:extLst>
          </p:cNvPr>
          <p:cNvSpPr/>
          <p:nvPr/>
        </p:nvSpPr>
        <p:spPr>
          <a:xfrm>
            <a:off x="7367461" y="1617523"/>
            <a:ext cx="370865" cy="3708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A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9A6AEEF-F523-0FA3-5F40-A7B99B4DE924}"/>
              </a:ext>
            </a:extLst>
          </p:cNvPr>
          <p:cNvSpPr/>
          <p:nvPr/>
        </p:nvSpPr>
        <p:spPr>
          <a:xfrm>
            <a:off x="8252343" y="1617523"/>
            <a:ext cx="370865" cy="37086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B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49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0.26485 0.11111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42" y="555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0.22643 0.09051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5" y="451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85185E-6 L 0.19297 -0.07338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8" y="-368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85185E-6 L 0.26445 -0.15301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6" y="-766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59259E-6 L 0.26432 0.09213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6" y="460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19232 0.17245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9" y="8611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0.22643 0.09028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15" y="4514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0.19127 0.19213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57" y="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72" grpId="0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861A-08E6-7C6E-1C89-157379443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Centrality in terrorist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8C4CF-3BD3-1509-A978-CD6A9F2EE7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One of the applications of centrality measures is the analysis of </a:t>
            </a:r>
            <a:r>
              <a:rPr lang="en-US" b="1" dirty="0"/>
              <a:t>criminal and terrorist </a:t>
            </a:r>
            <a:r>
              <a:rPr lang="en-US" dirty="0"/>
              <a:t>organizations.</a:t>
            </a:r>
          </a:p>
          <a:p>
            <a:r>
              <a:rPr lang="en-US" dirty="0"/>
              <a:t>Krebs analyzed the structure of the </a:t>
            </a:r>
            <a:r>
              <a:rPr lang="en-US" b="1" dirty="0"/>
              <a:t>9/11 attackers’ network</a:t>
            </a:r>
            <a:r>
              <a:rPr lang="en-US" dirty="0"/>
              <a:t>, constructed based on publicly available data in 2002.</a:t>
            </a:r>
          </a:p>
          <a:p>
            <a:r>
              <a:rPr lang="en-US" b="1" dirty="0"/>
              <a:t>Mohamed Atta</a:t>
            </a:r>
            <a:r>
              <a:rPr lang="en-US" dirty="0"/>
              <a:t> is identified as the </a:t>
            </a:r>
            <a:r>
              <a:rPr lang="en-US" b="1" dirty="0"/>
              <a:t>top node </a:t>
            </a:r>
            <a:r>
              <a:rPr lang="en-US" dirty="0"/>
              <a:t>by two out of three most basic centrality measures (in a later, more complete network he is also the top node according to betweenness).</a:t>
            </a:r>
          </a:p>
          <a:p>
            <a:r>
              <a:rPr lang="en-US" dirty="0"/>
              <a:t>Later investigation confirmed that Atta was indeed the </a:t>
            </a:r>
            <a:r>
              <a:rPr lang="en-US" b="1" dirty="0"/>
              <a:t>ringleader</a:t>
            </a:r>
            <a:r>
              <a:rPr lang="en-US" dirty="0"/>
              <a:t> of the conspiracy.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ADAE2-2C5C-0622-01F2-06A7040481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V. E Krebs. </a:t>
            </a:r>
            <a:r>
              <a:rPr lang="en-US" b="1" dirty="0"/>
              <a:t>Mapping networks of terrorist cells.</a:t>
            </a:r>
            <a:r>
              <a:rPr lang="en-US" dirty="0"/>
              <a:t> </a:t>
            </a:r>
            <a:r>
              <a:rPr lang="en-US" i="1" dirty="0"/>
              <a:t>Connections</a:t>
            </a:r>
            <a:r>
              <a:rPr lang="en-US" dirty="0"/>
              <a:t> (2002)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2C7B55-CA19-958D-8228-63EBEACD35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7"/>
          <a:stretch/>
        </p:blipFill>
        <p:spPr>
          <a:xfrm>
            <a:off x="6172200" y="1097278"/>
            <a:ext cx="4707687" cy="29543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20E54EF-46B2-FD42-F406-4C85DB146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781" y="1706593"/>
            <a:ext cx="4577029" cy="40541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F4ED8D-4AA5-E283-7526-7FE1E371B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57" y="2209669"/>
            <a:ext cx="3306249" cy="43428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CD83828-33B3-F2DE-E788-87FB191D0DBC}"/>
              </a:ext>
            </a:extLst>
          </p:cNvPr>
          <p:cNvGrpSpPr/>
          <p:nvPr/>
        </p:nvGrpSpPr>
        <p:grpSpPr>
          <a:xfrm>
            <a:off x="6009328" y="4438442"/>
            <a:ext cx="5825868" cy="1931595"/>
            <a:chOff x="6096000" y="4268539"/>
            <a:chExt cx="5825868" cy="193159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5BD5579-F9E0-8D20-D05F-AB8D53FB8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0" y="4268539"/>
              <a:ext cx="5825868" cy="1931595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F393A1D-87A1-1E0B-2BA5-9E2B9E83A43F}"/>
                </a:ext>
              </a:extLst>
            </p:cNvPr>
            <p:cNvSpPr/>
            <p:nvPr/>
          </p:nvSpPr>
          <p:spPr>
            <a:xfrm>
              <a:off x="6127661" y="4578036"/>
              <a:ext cx="1721943" cy="149975"/>
            </a:xfrm>
            <a:prstGeom prst="roundRect">
              <a:avLst/>
            </a:prstGeom>
            <a:solidFill>
              <a:schemeClr val="accent6">
                <a:alpha val="25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6FF9B62-8E01-26B0-0170-677E29712418}"/>
                </a:ext>
              </a:extLst>
            </p:cNvPr>
            <p:cNvSpPr/>
            <p:nvPr/>
          </p:nvSpPr>
          <p:spPr>
            <a:xfrm>
              <a:off x="8050937" y="4721387"/>
              <a:ext cx="1721943" cy="149975"/>
            </a:xfrm>
            <a:prstGeom prst="roundRect">
              <a:avLst/>
            </a:prstGeom>
            <a:solidFill>
              <a:schemeClr val="accent6">
                <a:alpha val="25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06B89F14-1D97-A09C-EA73-25C404C2363D}"/>
                </a:ext>
              </a:extLst>
            </p:cNvPr>
            <p:cNvSpPr/>
            <p:nvPr/>
          </p:nvSpPr>
          <p:spPr>
            <a:xfrm>
              <a:off x="10055529" y="4571412"/>
              <a:ext cx="1721943" cy="149975"/>
            </a:xfrm>
            <a:prstGeom prst="roundRect">
              <a:avLst/>
            </a:prstGeom>
            <a:solidFill>
              <a:schemeClr val="accent6">
                <a:alpha val="25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094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6F451-620B-99A7-31C2-FB71A1626F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Hiding from centrality measures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5D5146-885B-32E9-4159-891F1E5B2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9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5A7FB-5E6A-EE4B-0273-16CB36389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Hiding from centrality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A2717-A9A3-2C7F-50BC-281A840DEE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Increased reliance on Internet makes it impossible to live without leaving </a:t>
            </a:r>
            <a:r>
              <a:rPr lang="en-US" b="1" dirty="0"/>
              <a:t>digital traces</a:t>
            </a:r>
            <a:r>
              <a:rPr lang="en-US" dirty="0"/>
              <a:t>, allowing algorithms to scrutinize our activities at an unprecedented scale.</a:t>
            </a:r>
          </a:p>
          <a:p>
            <a:r>
              <a:rPr lang="en-US" dirty="0"/>
              <a:t>This can be done at a massive scale, both by the corporations and the governments, leading many to fear the rise of an </a:t>
            </a:r>
            <a:r>
              <a:rPr lang="en-US" b="1" dirty="0"/>
              <a:t>Orwellian society</a:t>
            </a:r>
            <a:r>
              <a:rPr lang="en-US" dirty="0"/>
              <a:t>.</a:t>
            </a:r>
          </a:p>
          <a:p>
            <a:r>
              <a:rPr lang="en-US" dirty="0"/>
              <a:t>The literature on privacy preservation assumes the responsibility lies with a </a:t>
            </a:r>
            <a:r>
              <a:rPr lang="en-US" b="1" dirty="0"/>
              <a:t>central authority</a:t>
            </a:r>
            <a:r>
              <a:rPr lang="en-US" dirty="0"/>
              <a:t>, despite the repeated failures of such an approach.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B1069-1750-5532-BEA6-487401704F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6" name="Picture 2" descr="Understanding digital traces">
            <a:extLst>
              <a:ext uri="{FF2B5EF4-FFF2-40B4-BE49-F238E27FC236}">
                <a16:creationId xmlns:a16="http://schemas.microsoft.com/office/drawing/2014/main" id="{4A6E90F4-B0AB-A634-D282-D2F5464568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3" r="6041"/>
          <a:stretch/>
        </p:blipFill>
        <p:spPr bwMode="auto">
          <a:xfrm>
            <a:off x="6525251" y="1296299"/>
            <a:ext cx="4395256" cy="283441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440D6-5502-54E5-97EB-8EDBC0D0B9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36" r="6638"/>
          <a:stretch/>
        </p:blipFill>
        <p:spPr>
          <a:xfrm>
            <a:off x="6978218" y="2156270"/>
            <a:ext cx="4395256" cy="283441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5E64B5-EABC-C6AF-75A1-018773399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2216" y="3046286"/>
            <a:ext cx="4395256" cy="2987472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888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0C048-99B3-D9A8-1656-51D9846A4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172AE-DAA9-6580-645C-F2CD1D1B6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6" y="1097280"/>
            <a:ext cx="4725803" cy="5395594"/>
          </a:xfrm>
        </p:spPr>
        <p:txBody>
          <a:bodyPr/>
          <a:lstStyle/>
          <a:p>
            <a:r>
              <a:rPr lang="en-US" dirty="0"/>
              <a:t>Consider a </a:t>
            </a:r>
            <a:r>
              <a:rPr lang="en-US" b="1" dirty="0"/>
              <a:t>social network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represented by a directed or undirected graph, where members of the network care about their privacy.</a:t>
            </a:r>
          </a:p>
          <a:p>
            <a:r>
              <a:rPr lang="en-US" dirty="0"/>
              <a:t>In particular, we assume the perspective of a specific member of this network, called </a:t>
            </a:r>
            <a:r>
              <a:rPr lang="en-US" b="1" dirty="0"/>
              <a:t>the evader</a:t>
            </a:r>
            <a:r>
              <a:rPr lang="en-US" dirty="0"/>
              <a:t>.</a:t>
            </a:r>
          </a:p>
          <a:p>
            <a:r>
              <a:rPr lang="en-US" dirty="0"/>
              <a:t>The structure of the network is being analyzed by an outside party called </a:t>
            </a:r>
            <a:r>
              <a:rPr lang="en-US" b="1" dirty="0"/>
              <a:t>the seeker</a:t>
            </a:r>
            <a:r>
              <a:rPr lang="en-US" dirty="0"/>
              <a:t>.</a:t>
            </a:r>
          </a:p>
          <a:p>
            <a:r>
              <a:rPr lang="en-US" dirty="0"/>
              <a:t>The seeker might have </a:t>
            </a:r>
            <a:r>
              <a:rPr lang="en-US" b="1" dirty="0"/>
              <a:t>questions</a:t>
            </a:r>
            <a:r>
              <a:rPr lang="en-US" dirty="0"/>
              <a:t> about the activities of the network, and seek </a:t>
            </a:r>
            <a:r>
              <a:rPr lang="en-US" b="1" dirty="0"/>
              <a:t>answers</a:t>
            </a:r>
            <a:r>
              <a:rPr lang="en-US" dirty="0"/>
              <a:t> to them using social network analysis tools.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4CCA0-9C73-7DEA-D3BC-67292B9C47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8DD55EB-752F-C9D5-6A0C-C4E273B16C12}"/>
              </a:ext>
            </a:extLst>
          </p:cNvPr>
          <p:cNvGrpSpPr/>
          <p:nvPr/>
        </p:nvGrpSpPr>
        <p:grpSpPr>
          <a:xfrm>
            <a:off x="5382512" y="3122970"/>
            <a:ext cx="3477230" cy="2585532"/>
            <a:chOff x="2189833" y="2169253"/>
            <a:chExt cx="4564907" cy="339428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24FFDDE-ABCB-EC9E-5DAE-1EB3D8ABB753}"/>
                </a:ext>
              </a:extLst>
            </p:cNvPr>
            <p:cNvSpPr/>
            <p:nvPr/>
          </p:nvSpPr>
          <p:spPr>
            <a:xfrm>
              <a:off x="2934483" y="2772503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385CE9E-EF6C-A10C-AE6C-688D0AE9CC19}"/>
                </a:ext>
              </a:extLst>
            </p:cNvPr>
            <p:cNvSpPr/>
            <p:nvPr/>
          </p:nvSpPr>
          <p:spPr>
            <a:xfrm>
              <a:off x="4655333" y="2772503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DBF344D-4FE2-855F-3244-C5365F19194C}"/>
                </a:ext>
              </a:extLst>
            </p:cNvPr>
            <p:cNvSpPr/>
            <p:nvPr/>
          </p:nvSpPr>
          <p:spPr>
            <a:xfrm>
              <a:off x="3785383" y="2169253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EBF711B-64AC-5343-B895-CACEC9370C6C}"/>
                </a:ext>
              </a:extLst>
            </p:cNvPr>
            <p:cNvSpPr/>
            <p:nvPr/>
          </p:nvSpPr>
          <p:spPr>
            <a:xfrm>
              <a:off x="3785383" y="3408759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56B0937-3B32-B3B8-E9F3-1000E4165B11}"/>
                </a:ext>
              </a:extLst>
            </p:cNvPr>
            <p:cNvSpPr/>
            <p:nvPr/>
          </p:nvSpPr>
          <p:spPr>
            <a:xfrm>
              <a:off x="4703690" y="4334533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762658D-9EE9-75E5-A30F-150CB1D385A4}"/>
                </a:ext>
              </a:extLst>
            </p:cNvPr>
            <p:cNvSpPr/>
            <p:nvPr/>
          </p:nvSpPr>
          <p:spPr>
            <a:xfrm>
              <a:off x="6424540" y="4334533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C349BC5E-93E2-2CE0-E48E-30C942B35699}"/>
                </a:ext>
              </a:extLst>
            </p:cNvPr>
            <p:cNvSpPr/>
            <p:nvPr/>
          </p:nvSpPr>
          <p:spPr>
            <a:xfrm>
              <a:off x="5554590" y="3731283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D9BCA9A-88F9-BFC7-3877-D9A7DC16F4E6}"/>
                </a:ext>
              </a:extLst>
            </p:cNvPr>
            <p:cNvSpPr/>
            <p:nvPr/>
          </p:nvSpPr>
          <p:spPr>
            <a:xfrm>
              <a:off x="6094340" y="5233339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6B21798-E529-1CFA-25CA-1855E2ACF8FE}"/>
                </a:ext>
              </a:extLst>
            </p:cNvPr>
            <p:cNvSpPr/>
            <p:nvPr/>
          </p:nvSpPr>
          <p:spPr>
            <a:xfrm>
              <a:off x="5033890" y="5233339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D3A0A81-D039-BC14-F310-E9AA1210B0D9}"/>
                </a:ext>
              </a:extLst>
            </p:cNvPr>
            <p:cNvSpPr/>
            <p:nvPr/>
          </p:nvSpPr>
          <p:spPr>
            <a:xfrm>
              <a:off x="2189833" y="5233339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15BBB375-8C79-B092-719C-F4466BF037B4}"/>
                </a:ext>
              </a:extLst>
            </p:cNvPr>
            <p:cNvSpPr/>
            <p:nvPr/>
          </p:nvSpPr>
          <p:spPr>
            <a:xfrm>
              <a:off x="3369676" y="5233339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ABF98F1-DAE5-C71D-A303-8EAB8D0DD7CC}"/>
                </a:ext>
              </a:extLst>
            </p:cNvPr>
            <p:cNvSpPr/>
            <p:nvPr/>
          </p:nvSpPr>
          <p:spPr>
            <a:xfrm>
              <a:off x="2787236" y="4195523"/>
              <a:ext cx="330200" cy="3302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8A676E8-273F-A097-D069-1F401F8C7E88}"/>
                </a:ext>
              </a:extLst>
            </p:cNvPr>
            <p:cNvCxnSpPr>
              <a:stCxn id="63" idx="2"/>
              <a:endCxn id="62" idx="6"/>
            </p:cNvCxnSpPr>
            <p:nvPr/>
          </p:nvCxnSpPr>
          <p:spPr>
            <a:xfrm flipH="1">
              <a:off x="2520033" y="5398439"/>
              <a:ext cx="84964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B674D51-6CF8-4737-7C99-B274E9A836F6}"/>
                </a:ext>
              </a:extLst>
            </p:cNvPr>
            <p:cNvCxnSpPr>
              <a:stCxn id="62" idx="7"/>
              <a:endCxn id="64" idx="3"/>
            </p:cNvCxnSpPr>
            <p:nvPr/>
          </p:nvCxnSpPr>
          <p:spPr>
            <a:xfrm flipV="1">
              <a:off x="2471676" y="4477366"/>
              <a:ext cx="363917" cy="80433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2D77163-4A5F-D480-3DBB-66E0FA9AA268}"/>
                </a:ext>
              </a:extLst>
            </p:cNvPr>
            <p:cNvCxnSpPr>
              <a:stCxn id="63" idx="1"/>
              <a:endCxn id="64" idx="5"/>
            </p:cNvCxnSpPr>
            <p:nvPr/>
          </p:nvCxnSpPr>
          <p:spPr>
            <a:xfrm flipH="1" flipV="1">
              <a:off x="3069079" y="4477366"/>
              <a:ext cx="348954" cy="80433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68FEEBC-F14A-ECF6-9BED-EE9A55FA2B51}"/>
                </a:ext>
              </a:extLst>
            </p:cNvPr>
            <p:cNvCxnSpPr>
              <a:stCxn id="54" idx="2"/>
              <a:endCxn id="53" idx="6"/>
            </p:cNvCxnSpPr>
            <p:nvPr/>
          </p:nvCxnSpPr>
          <p:spPr>
            <a:xfrm flipH="1">
              <a:off x="3264683" y="2937603"/>
              <a:ext cx="139065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0FD4AB9-01C3-7A0A-1B72-8DD00BA09DB3}"/>
                </a:ext>
              </a:extLst>
            </p:cNvPr>
            <p:cNvCxnSpPr>
              <a:stCxn id="53" idx="7"/>
              <a:endCxn id="55" idx="3"/>
            </p:cNvCxnSpPr>
            <p:nvPr/>
          </p:nvCxnSpPr>
          <p:spPr>
            <a:xfrm flipV="1">
              <a:off x="3216326" y="2451096"/>
              <a:ext cx="617414" cy="36976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49C3B99C-28E3-1995-4F7D-1E1B0611FA4A}"/>
                </a:ext>
              </a:extLst>
            </p:cNvPr>
            <p:cNvCxnSpPr>
              <a:stCxn id="54" idx="1"/>
              <a:endCxn id="55" idx="5"/>
            </p:cNvCxnSpPr>
            <p:nvPr/>
          </p:nvCxnSpPr>
          <p:spPr>
            <a:xfrm flipH="1" flipV="1">
              <a:off x="4067226" y="2451096"/>
              <a:ext cx="636464" cy="36976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D8EFB1E-3CE8-16D0-B386-CAD71585527E}"/>
                </a:ext>
              </a:extLst>
            </p:cNvPr>
            <p:cNvCxnSpPr>
              <a:stCxn id="56" idx="1"/>
              <a:endCxn id="53" idx="5"/>
            </p:cNvCxnSpPr>
            <p:nvPr/>
          </p:nvCxnSpPr>
          <p:spPr>
            <a:xfrm flipH="1" flipV="1">
              <a:off x="3216326" y="3054346"/>
              <a:ext cx="617414" cy="40277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221DEFA1-21B0-6E81-E7F9-CA2AB21636BC}"/>
                </a:ext>
              </a:extLst>
            </p:cNvPr>
            <p:cNvCxnSpPr>
              <a:stCxn id="64" idx="0"/>
              <a:endCxn id="53" idx="4"/>
            </p:cNvCxnSpPr>
            <p:nvPr/>
          </p:nvCxnSpPr>
          <p:spPr>
            <a:xfrm flipV="1">
              <a:off x="2952336" y="3102703"/>
              <a:ext cx="147247" cy="10928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97C9D90-2381-2CBE-D1FF-72CDB3F56FAD}"/>
                </a:ext>
              </a:extLst>
            </p:cNvPr>
            <p:cNvCxnSpPr>
              <a:stCxn id="57" idx="7"/>
              <a:endCxn id="59" idx="3"/>
            </p:cNvCxnSpPr>
            <p:nvPr/>
          </p:nvCxnSpPr>
          <p:spPr>
            <a:xfrm flipV="1">
              <a:off x="4985533" y="4013126"/>
              <a:ext cx="617414" cy="36976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8A7B6C9F-5B33-1863-9BCF-FE90AF50347D}"/>
                </a:ext>
              </a:extLst>
            </p:cNvPr>
            <p:cNvCxnSpPr>
              <a:stCxn id="60" idx="0"/>
              <a:endCxn id="59" idx="4"/>
            </p:cNvCxnSpPr>
            <p:nvPr/>
          </p:nvCxnSpPr>
          <p:spPr>
            <a:xfrm flipH="1" flipV="1">
              <a:off x="5719690" y="4061483"/>
              <a:ext cx="539750" cy="11718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1D055A6-83BB-D895-42FE-5C3DE98145F0}"/>
                </a:ext>
              </a:extLst>
            </p:cNvPr>
            <p:cNvCxnSpPr>
              <a:stCxn id="58" idx="1"/>
              <a:endCxn id="59" idx="5"/>
            </p:cNvCxnSpPr>
            <p:nvPr/>
          </p:nvCxnSpPr>
          <p:spPr>
            <a:xfrm flipH="1" flipV="1">
              <a:off x="5836433" y="4013126"/>
              <a:ext cx="636464" cy="36976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888965A-CCC0-F195-EB1A-78E325E41583}"/>
                </a:ext>
              </a:extLst>
            </p:cNvPr>
            <p:cNvCxnSpPr>
              <a:stCxn id="60" idx="7"/>
              <a:endCxn id="58" idx="4"/>
            </p:cNvCxnSpPr>
            <p:nvPr/>
          </p:nvCxnSpPr>
          <p:spPr>
            <a:xfrm flipV="1">
              <a:off x="6376183" y="4664733"/>
              <a:ext cx="213457" cy="6169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5AFC46C-27EC-9D8F-B6FE-E861DFD94DE7}"/>
                </a:ext>
              </a:extLst>
            </p:cNvPr>
            <p:cNvCxnSpPr>
              <a:stCxn id="61" idx="1"/>
              <a:endCxn id="57" idx="4"/>
            </p:cNvCxnSpPr>
            <p:nvPr/>
          </p:nvCxnSpPr>
          <p:spPr>
            <a:xfrm flipH="1" flipV="1">
              <a:off x="4868790" y="4664733"/>
              <a:ext cx="213457" cy="6169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476D9711-9C93-4147-8357-117765791A29}"/>
                </a:ext>
              </a:extLst>
            </p:cNvPr>
            <p:cNvCxnSpPr>
              <a:stCxn id="61" idx="0"/>
              <a:endCxn id="59" idx="4"/>
            </p:cNvCxnSpPr>
            <p:nvPr/>
          </p:nvCxnSpPr>
          <p:spPr>
            <a:xfrm flipV="1">
              <a:off x="5198990" y="4061483"/>
              <a:ext cx="520700" cy="11718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ED51BA9-8F40-4A33-6E20-BFCA0D4B9DA7}"/>
                </a:ext>
              </a:extLst>
            </p:cNvPr>
            <p:cNvCxnSpPr>
              <a:stCxn id="58" idx="2"/>
              <a:endCxn id="57" idx="6"/>
            </p:cNvCxnSpPr>
            <p:nvPr/>
          </p:nvCxnSpPr>
          <p:spPr>
            <a:xfrm flipH="1">
              <a:off x="5033890" y="4499633"/>
              <a:ext cx="139065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0081E80-AD2A-BCD5-2FAA-65D8B9BE2520}"/>
                </a:ext>
              </a:extLst>
            </p:cNvPr>
            <p:cNvCxnSpPr>
              <a:stCxn id="61" idx="7"/>
              <a:endCxn id="58" idx="3"/>
            </p:cNvCxnSpPr>
            <p:nvPr/>
          </p:nvCxnSpPr>
          <p:spPr>
            <a:xfrm flipV="1">
              <a:off x="5315733" y="4616376"/>
              <a:ext cx="1157164" cy="6653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386CA4B-74D8-1C45-09BE-51C7FB3437FB}"/>
                </a:ext>
              </a:extLst>
            </p:cNvPr>
            <p:cNvCxnSpPr>
              <a:stCxn id="57" idx="3"/>
              <a:endCxn id="63" idx="7"/>
            </p:cNvCxnSpPr>
            <p:nvPr/>
          </p:nvCxnSpPr>
          <p:spPr>
            <a:xfrm flipH="1">
              <a:off x="3651519" y="4616375"/>
              <a:ext cx="1100528" cy="6653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500B9FB-F58D-487E-8E68-6E92CFFA7B26}"/>
                </a:ext>
              </a:extLst>
            </p:cNvPr>
            <p:cNvCxnSpPr>
              <a:stCxn id="56" idx="0"/>
              <a:endCxn id="55" idx="4"/>
            </p:cNvCxnSpPr>
            <p:nvPr/>
          </p:nvCxnSpPr>
          <p:spPr>
            <a:xfrm flipV="1">
              <a:off x="3950483" y="2499453"/>
              <a:ext cx="0" cy="90930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6F7CF21-7F6F-6EDC-22C9-9FCA3D190D20}"/>
                </a:ext>
              </a:extLst>
            </p:cNvPr>
            <p:cNvCxnSpPr>
              <a:stCxn id="59" idx="1"/>
              <a:endCxn id="54" idx="5"/>
            </p:cNvCxnSpPr>
            <p:nvPr/>
          </p:nvCxnSpPr>
          <p:spPr>
            <a:xfrm flipH="1" flipV="1">
              <a:off x="4937176" y="3054346"/>
              <a:ext cx="665771" cy="7252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BFFDA2E-6B3E-CC71-06DB-F5CC3A5FF80E}"/>
                </a:ext>
              </a:extLst>
            </p:cNvPr>
            <p:cNvCxnSpPr>
              <a:stCxn id="57" idx="1"/>
              <a:endCxn id="56" idx="5"/>
            </p:cNvCxnSpPr>
            <p:nvPr/>
          </p:nvCxnSpPr>
          <p:spPr>
            <a:xfrm flipH="1" flipV="1">
              <a:off x="4067225" y="3690602"/>
              <a:ext cx="684822" cy="6922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605BC5C-7DC0-1915-B38D-6ACDE9DD4AD9}"/>
                </a:ext>
              </a:extLst>
            </p:cNvPr>
            <p:cNvCxnSpPr>
              <a:stCxn id="64" idx="7"/>
              <a:endCxn id="56" idx="3"/>
            </p:cNvCxnSpPr>
            <p:nvPr/>
          </p:nvCxnSpPr>
          <p:spPr>
            <a:xfrm flipV="1">
              <a:off x="3069079" y="3690602"/>
              <a:ext cx="764661" cy="5532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4477D6A-9541-AC18-F11E-886B7D687DC4}"/>
              </a:ext>
            </a:extLst>
          </p:cNvPr>
          <p:cNvCxnSpPr>
            <a:stCxn id="57" idx="2"/>
            <a:endCxn id="64" idx="6"/>
          </p:cNvCxnSpPr>
          <p:nvPr/>
        </p:nvCxnSpPr>
        <p:spPr>
          <a:xfrm flipH="1" flipV="1">
            <a:off x="6089095" y="4792204"/>
            <a:ext cx="1208299" cy="1058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8F462A20-A49B-4EA1-C35C-201D1EE0501B}"/>
              </a:ext>
            </a:extLst>
          </p:cNvPr>
          <p:cNvCxnSpPr>
            <a:stCxn id="63" idx="0"/>
            <a:endCxn id="56" idx="4"/>
          </p:cNvCxnSpPr>
          <p:nvPr/>
        </p:nvCxnSpPr>
        <p:spPr>
          <a:xfrm flipV="1">
            <a:off x="6406997" y="4318663"/>
            <a:ext cx="316656" cy="11383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FB819F5-EA10-DB41-54AD-3DDB2F724A59}"/>
              </a:ext>
            </a:extLst>
          </p:cNvPr>
          <p:cNvGrpSpPr/>
          <p:nvPr/>
        </p:nvGrpSpPr>
        <p:grpSpPr>
          <a:xfrm>
            <a:off x="8629652" y="2887734"/>
            <a:ext cx="2731564" cy="3605140"/>
            <a:chOff x="9276293" y="1608367"/>
            <a:chExt cx="2731564" cy="3605140"/>
          </a:xfrm>
        </p:grpSpPr>
        <p:pic>
          <p:nvPicPr>
            <p:cNvPr id="89" name="Picture 2" descr="https://s-media-cache-ak0.pinimg.com/originals/ea/39/ee/ea39eefe0776d2cba81f680664026a3d.jpg">
              <a:extLst>
                <a:ext uri="{FF2B5EF4-FFF2-40B4-BE49-F238E27FC236}">
                  <a16:creationId xmlns:a16="http://schemas.microsoft.com/office/drawing/2014/main" id="{E45DFF7A-699A-34C0-4003-32CD77C10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6293" y="1608367"/>
              <a:ext cx="2731564" cy="3143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Rounded Rectangle 41">
              <a:extLst>
                <a:ext uri="{FF2B5EF4-FFF2-40B4-BE49-F238E27FC236}">
                  <a16:creationId xmlns:a16="http://schemas.microsoft.com/office/drawing/2014/main" id="{7A0A5EC0-267F-C4AA-2663-4DCF1F1401CF}"/>
                </a:ext>
              </a:extLst>
            </p:cNvPr>
            <p:cNvSpPr/>
            <p:nvPr/>
          </p:nvSpPr>
          <p:spPr>
            <a:xfrm>
              <a:off x="9736473" y="4751842"/>
              <a:ext cx="1827744" cy="46166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b="1" dirty="0"/>
                <a:t>The </a:t>
              </a:r>
              <a:r>
                <a:rPr lang="en-US" sz="2400" b="1" dirty="0"/>
                <a:t>s</a:t>
              </a:r>
              <a:r>
                <a:rPr lang="pl-PL" sz="2400" b="1" dirty="0"/>
                <a:t>eeker</a:t>
              </a:r>
              <a:endParaRPr lang="en-GB" sz="2400" b="1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ADA3139-E2DE-1A4E-A9BB-90263A50FAAC}"/>
              </a:ext>
            </a:extLst>
          </p:cNvPr>
          <p:cNvGrpSpPr/>
          <p:nvPr/>
        </p:nvGrpSpPr>
        <p:grpSpPr>
          <a:xfrm>
            <a:off x="5779373" y="3122969"/>
            <a:ext cx="1827744" cy="3369905"/>
            <a:chOff x="1584485" y="2636911"/>
            <a:chExt cx="1827744" cy="3369905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5A8DEAAE-C7BB-F939-842D-A82E0A67B286}"/>
                </a:ext>
              </a:extLst>
            </p:cNvPr>
            <p:cNvSpPr/>
            <p:nvPr/>
          </p:nvSpPr>
          <p:spPr>
            <a:xfrm>
              <a:off x="2403003" y="2636911"/>
              <a:ext cx="251523" cy="251523"/>
            </a:xfrm>
            <a:prstGeom prst="ellipse">
              <a:avLst/>
            </a:prstGeom>
            <a:solidFill>
              <a:srgbClr val="0070C0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3" name="Rounded Rectangle 43">
              <a:extLst>
                <a:ext uri="{FF2B5EF4-FFF2-40B4-BE49-F238E27FC236}">
                  <a16:creationId xmlns:a16="http://schemas.microsoft.com/office/drawing/2014/main" id="{DB891738-CB35-F83B-60CD-C4EA266AAFE4}"/>
                </a:ext>
              </a:extLst>
            </p:cNvPr>
            <p:cNvSpPr/>
            <p:nvPr/>
          </p:nvSpPr>
          <p:spPr>
            <a:xfrm>
              <a:off x="1584485" y="5545151"/>
              <a:ext cx="1827744" cy="461665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b="1" dirty="0"/>
                <a:t>The </a:t>
              </a:r>
              <a:r>
                <a:rPr lang="en-US" sz="2400" b="1" dirty="0"/>
                <a:t>e</a:t>
              </a:r>
              <a:r>
                <a:rPr lang="pl-PL" sz="2400" b="1" dirty="0"/>
                <a:t>vader</a:t>
              </a:r>
              <a:endParaRPr lang="en-GB" sz="2400" b="1" dirty="0"/>
            </a:p>
          </p:txBody>
        </p:sp>
      </p:grpSp>
      <p:sp>
        <p:nvSpPr>
          <p:cNvPr id="94" name="Cloud Callout 45">
            <a:extLst>
              <a:ext uri="{FF2B5EF4-FFF2-40B4-BE49-F238E27FC236}">
                <a16:creationId xmlns:a16="http://schemas.microsoft.com/office/drawing/2014/main" id="{9ACA2467-443B-98AD-A863-D0D134ADD542}"/>
              </a:ext>
            </a:extLst>
          </p:cNvPr>
          <p:cNvSpPr/>
          <p:nvPr/>
        </p:nvSpPr>
        <p:spPr>
          <a:xfrm>
            <a:off x="6269556" y="1011961"/>
            <a:ext cx="2810245" cy="851507"/>
          </a:xfrm>
          <a:prstGeom prst="cloudCallout">
            <a:avLst>
              <a:gd name="adj1" fmla="val 37951"/>
              <a:gd name="adj2" fmla="val 6249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important is the evader?</a:t>
            </a:r>
          </a:p>
        </p:txBody>
      </p:sp>
      <p:sp>
        <p:nvSpPr>
          <p:cNvPr id="48" name="Cloud Callout 47">
            <a:extLst>
              <a:ext uri="{FF2B5EF4-FFF2-40B4-BE49-F238E27FC236}">
                <a16:creationId xmlns:a16="http://schemas.microsoft.com/office/drawing/2014/main" id="{4D0F98E9-43B3-F828-25A1-8581708DD273}"/>
              </a:ext>
            </a:extLst>
          </p:cNvPr>
          <p:cNvSpPr/>
          <p:nvPr/>
        </p:nvSpPr>
        <p:spPr>
          <a:xfrm>
            <a:off x="5997633" y="2170043"/>
            <a:ext cx="3370937" cy="879594"/>
          </a:xfrm>
          <a:prstGeom prst="cloudCallout">
            <a:avLst>
              <a:gd name="adj1" fmla="val 58621"/>
              <a:gd name="adj2" fmla="val 5769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is the evader’s  political orientation?</a:t>
            </a:r>
          </a:p>
        </p:txBody>
      </p:sp>
      <p:sp>
        <p:nvSpPr>
          <p:cNvPr id="49" name="Cloud Callout 48">
            <a:extLst>
              <a:ext uri="{FF2B5EF4-FFF2-40B4-BE49-F238E27FC236}">
                <a16:creationId xmlns:a16="http://schemas.microsoft.com/office/drawing/2014/main" id="{85597931-86E8-3BFA-E378-E4362084E49E}"/>
              </a:ext>
            </a:extLst>
          </p:cNvPr>
          <p:cNvSpPr/>
          <p:nvPr/>
        </p:nvSpPr>
        <p:spPr>
          <a:xfrm>
            <a:off x="8859742" y="1233093"/>
            <a:ext cx="3332258" cy="1294569"/>
          </a:xfrm>
          <a:prstGeom prst="cloudCallout">
            <a:avLst>
              <a:gd name="adj1" fmla="val -2259"/>
              <a:gd name="adj2" fmla="val 82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Does the evader have any undisclosed relationships?</a:t>
            </a:r>
          </a:p>
        </p:txBody>
      </p:sp>
    </p:spTree>
    <p:extLst>
      <p:ext uri="{BB962C8B-B14F-4D97-AF65-F5344CB8AC3E}">
        <p14:creationId xmlns:p14="http://schemas.microsoft.com/office/powerpoint/2010/main" val="328583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48" grpId="0" animBg="1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22A84-64E7-CC0F-3586-9C9DE4801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idea of this line of work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12520B-AA03-E3AE-8ECB-498852D5E3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27AE34-5053-5054-1DC4-752E8DFA7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10" y="1061121"/>
            <a:ext cx="4591199" cy="4591199"/>
          </a:xfrm>
          <a:prstGeom prst="rect">
            <a:avLst/>
          </a:prstGeom>
        </p:spPr>
      </p:pic>
      <p:sp>
        <p:nvSpPr>
          <p:cNvPr id="7" name="Rounded Rectangle 10">
            <a:extLst>
              <a:ext uri="{FF2B5EF4-FFF2-40B4-BE49-F238E27FC236}">
                <a16:creationId xmlns:a16="http://schemas.microsoft.com/office/drawing/2014/main" id="{403A89ED-6A27-FB40-320C-62A814392FDA}"/>
              </a:ext>
            </a:extLst>
          </p:cNvPr>
          <p:cNvSpPr/>
          <p:nvPr/>
        </p:nvSpPr>
        <p:spPr>
          <a:xfrm>
            <a:off x="3016418" y="5830067"/>
            <a:ext cx="1723190" cy="43525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The </a:t>
            </a:r>
            <a:r>
              <a:rPr lang="en-US" sz="2400" b="1" dirty="0"/>
              <a:t>s</a:t>
            </a:r>
            <a:r>
              <a:rPr lang="pl-PL" sz="2400" b="1" dirty="0"/>
              <a:t>eeker</a:t>
            </a:r>
            <a:endParaRPr lang="en-GB" sz="24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BEF0ED5-B47D-0550-7FC0-5127D8975F31}"/>
              </a:ext>
            </a:extLst>
          </p:cNvPr>
          <p:cNvSpPr/>
          <p:nvPr/>
        </p:nvSpPr>
        <p:spPr>
          <a:xfrm>
            <a:off x="869117" y="5390287"/>
            <a:ext cx="203667" cy="203667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72B11BE8-10EC-2946-47D4-F0D5CAC46553}"/>
              </a:ext>
            </a:extLst>
          </p:cNvPr>
          <p:cNvSpPr/>
          <p:nvPr/>
        </p:nvSpPr>
        <p:spPr>
          <a:xfrm>
            <a:off x="139263" y="5836389"/>
            <a:ext cx="1723190" cy="43525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The </a:t>
            </a:r>
            <a:r>
              <a:rPr lang="en-US" sz="2400" b="1" dirty="0"/>
              <a:t>e</a:t>
            </a:r>
            <a:r>
              <a:rPr lang="pl-PL" sz="2400" b="1" dirty="0"/>
              <a:t>vader</a:t>
            </a:r>
            <a:endParaRPr lang="en-GB" sz="24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FB8374-315A-AE57-D325-7BAE0439A3C6}"/>
              </a:ext>
            </a:extLst>
          </p:cNvPr>
          <p:cNvGrpSpPr/>
          <p:nvPr/>
        </p:nvGrpSpPr>
        <p:grpSpPr>
          <a:xfrm>
            <a:off x="5705584" y="1006943"/>
            <a:ext cx="5956317" cy="5258381"/>
            <a:chOff x="5400174" y="1017037"/>
            <a:chExt cx="6317712" cy="557742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2FBDF54-CEF0-B023-607D-15B7DEB1DC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68" t="7169" r="11009"/>
            <a:stretch>
              <a:fillRect/>
            </a:stretch>
          </p:blipFill>
          <p:spPr>
            <a:xfrm>
              <a:off x="6934032" y="1017037"/>
              <a:ext cx="4783854" cy="5577428"/>
            </a:xfrm>
            <a:prstGeom prst="rect">
              <a:avLst/>
            </a:prstGeom>
          </p:spPr>
        </p:pic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A0372861-0237-55D3-DFE7-174044981996}"/>
                </a:ext>
              </a:extLst>
            </p:cNvPr>
            <p:cNvSpPr/>
            <p:nvPr/>
          </p:nvSpPr>
          <p:spPr>
            <a:xfrm>
              <a:off x="9839684" y="6132801"/>
              <a:ext cx="1827744" cy="461665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b="1" dirty="0"/>
                <a:t>The </a:t>
              </a:r>
              <a:r>
                <a:rPr lang="en-US" sz="2400" b="1" dirty="0"/>
                <a:t>s</a:t>
              </a:r>
              <a:r>
                <a:rPr lang="pl-PL" sz="2400" b="1" dirty="0"/>
                <a:t>eeker</a:t>
              </a:r>
              <a:endParaRPr lang="en-GB" sz="2400" b="1" dirty="0"/>
            </a:p>
          </p:txBody>
        </p:sp>
        <p:sp>
          <p:nvSpPr>
            <p:cNvPr id="14" name="Rounded Rectangle 9">
              <a:extLst>
                <a:ext uri="{FF2B5EF4-FFF2-40B4-BE49-F238E27FC236}">
                  <a16:creationId xmlns:a16="http://schemas.microsoft.com/office/drawing/2014/main" id="{4D2F48B8-34D9-8B4C-F4C1-454302C50097}"/>
                </a:ext>
              </a:extLst>
            </p:cNvPr>
            <p:cNvSpPr/>
            <p:nvPr/>
          </p:nvSpPr>
          <p:spPr>
            <a:xfrm>
              <a:off x="6934032" y="6132801"/>
              <a:ext cx="1827744" cy="461665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400" b="1" dirty="0"/>
                <a:t>The </a:t>
              </a:r>
              <a:r>
                <a:rPr lang="en-US" sz="2400" b="1" dirty="0"/>
                <a:t>e</a:t>
              </a:r>
              <a:r>
                <a:rPr lang="pl-PL" sz="2400" b="1" dirty="0"/>
                <a:t>vader</a:t>
              </a:r>
              <a:endParaRPr lang="en-GB" sz="2400" b="1" dirty="0"/>
            </a:p>
          </p:txBody>
        </p:sp>
        <p:sp>
          <p:nvSpPr>
            <p:cNvPr id="16" name="Right Arrow 2">
              <a:extLst>
                <a:ext uri="{FF2B5EF4-FFF2-40B4-BE49-F238E27FC236}">
                  <a16:creationId xmlns:a16="http://schemas.microsoft.com/office/drawing/2014/main" id="{93CC2A4E-99FB-DFD3-F155-C0B0E3C78D45}"/>
                </a:ext>
              </a:extLst>
            </p:cNvPr>
            <p:cNvSpPr/>
            <p:nvPr/>
          </p:nvSpPr>
          <p:spPr>
            <a:xfrm>
              <a:off x="5400174" y="2746579"/>
              <a:ext cx="1269333" cy="1152128"/>
            </a:xfrm>
            <a:prstGeom prst="rightArrow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860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2D48E-BCDF-D3C7-A5BB-F2B459418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Hiding from centrality measures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A3A905-50C0-24B9-9B9D-2AAB918937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M. Waniek, T. P. Michalak, M. J. Wooldridge, T. Rahwan. </a:t>
            </a:r>
            <a:r>
              <a:rPr lang="en-US" b="1" dirty="0"/>
              <a:t>Hiding individuals and communities in a social network.</a:t>
            </a:r>
            <a:r>
              <a:rPr lang="en-US" dirty="0"/>
              <a:t> </a:t>
            </a:r>
            <a:r>
              <a:rPr lang="en-US" i="1" dirty="0"/>
              <a:t>Nature Human </a:t>
            </a:r>
            <a:r>
              <a:rPr lang="en-US" i="1" dirty="0" err="1"/>
              <a:t>Behaviour</a:t>
            </a:r>
            <a:r>
              <a:rPr lang="en-US" dirty="0"/>
              <a:t> (2018)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2FD8A7-3F46-0342-9EF0-7A7EE05F5B5B}"/>
              </a:ext>
            </a:extLst>
          </p:cNvPr>
          <p:cNvCxnSpPr/>
          <p:nvPr/>
        </p:nvCxnSpPr>
        <p:spPr>
          <a:xfrm flipV="1">
            <a:off x="2974118" y="3223953"/>
            <a:ext cx="957396" cy="5504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8E39128-5F17-DD7E-9E68-B425264B3999}"/>
              </a:ext>
            </a:extLst>
          </p:cNvPr>
          <p:cNvGrpSpPr/>
          <p:nvPr/>
        </p:nvGrpSpPr>
        <p:grpSpPr>
          <a:xfrm>
            <a:off x="387860" y="1199289"/>
            <a:ext cx="3776843" cy="2808312"/>
            <a:chOff x="5580112" y="2132856"/>
            <a:chExt cx="3477230" cy="258553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B63189A-E27C-6D02-E1B0-4F072A36FE69}"/>
                </a:ext>
              </a:extLst>
            </p:cNvPr>
            <p:cNvCxnSpPr>
              <a:stCxn id="18" idx="2"/>
              <a:endCxn id="20" idx="6"/>
            </p:cNvCxnSpPr>
            <p:nvPr/>
          </p:nvCxnSpPr>
          <p:spPr>
            <a:xfrm flipH="1" flipV="1">
              <a:off x="6286695" y="3802090"/>
              <a:ext cx="1459823" cy="7905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0ECA40F-B2E7-CDF0-337A-0778BD6E4B99}"/>
                </a:ext>
              </a:extLst>
            </p:cNvPr>
            <p:cNvCxnSpPr>
              <a:stCxn id="18" idx="2"/>
              <a:endCxn id="39" idx="6"/>
            </p:cNvCxnSpPr>
            <p:nvPr/>
          </p:nvCxnSpPr>
          <p:spPr>
            <a:xfrm flipH="1">
              <a:off x="6730358" y="4592627"/>
              <a:ext cx="101616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697AF07-3742-30FB-AF1B-C63CBDBDBCF2}"/>
                </a:ext>
              </a:extLst>
            </p:cNvPr>
            <p:cNvSpPr/>
            <p:nvPr/>
          </p:nvSpPr>
          <p:spPr>
            <a:xfrm>
              <a:off x="6147335" y="2592370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7BDBA60-DA34-493C-FAEA-C4040B8CA221}"/>
                </a:ext>
              </a:extLst>
            </p:cNvPr>
            <p:cNvSpPr/>
            <p:nvPr/>
          </p:nvSpPr>
          <p:spPr>
            <a:xfrm>
              <a:off x="7458159" y="2592370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364C7CD-06D3-F41F-F1C6-1F814A5C6FEA}"/>
                </a:ext>
              </a:extLst>
            </p:cNvPr>
            <p:cNvSpPr/>
            <p:nvPr/>
          </p:nvSpPr>
          <p:spPr>
            <a:xfrm>
              <a:off x="6795491" y="2132856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8AC5767-70E0-62B1-4F30-2B702DB0C7E3}"/>
                </a:ext>
              </a:extLst>
            </p:cNvPr>
            <p:cNvSpPr/>
            <p:nvPr/>
          </p:nvSpPr>
          <p:spPr>
            <a:xfrm>
              <a:off x="6795491" y="3077026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C2D8842-2A65-205A-3710-9334A4D686A3}"/>
                </a:ext>
              </a:extLst>
            </p:cNvPr>
            <p:cNvSpPr/>
            <p:nvPr/>
          </p:nvSpPr>
          <p:spPr>
            <a:xfrm>
              <a:off x="7494994" y="3782216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71982A4-14E7-6A55-FBAE-B8463398D3CA}"/>
                </a:ext>
              </a:extLst>
            </p:cNvPr>
            <p:cNvSpPr/>
            <p:nvPr/>
          </p:nvSpPr>
          <p:spPr>
            <a:xfrm>
              <a:off x="8805819" y="3782216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DB8C185-5982-C3EA-7B02-5B149A225EA6}"/>
                </a:ext>
              </a:extLst>
            </p:cNvPr>
            <p:cNvSpPr/>
            <p:nvPr/>
          </p:nvSpPr>
          <p:spPr>
            <a:xfrm>
              <a:off x="8143151" y="3322702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8506A31-5D79-386D-1649-0B7774876C47}"/>
                </a:ext>
              </a:extLst>
            </p:cNvPr>
            <p:cNvSpPr/>
            <p:nvPr/>
          </p:nvSpPr>
          <p:spPr>
            <a:xfrm>
              <a:off x="8554295" y="4466865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A370F16-A595-B34C-BF8E-63796AA7D480}"/>
                </a:ext>
              </a:extLst>
            </p:cNvPr>
            <p:cNvSpPr/>
            <p:nvPr/>
          </p:nvSpPr>
          <p:spPr>
            <a:xfrm>
              <a:off x="7746518" y="4466865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867C745-DA2A-EF66-A80D-DCB6185EE6ED}"/>
                </a:ext>
              </a:extLst>
            </p:cNvPr>
            <p:cNvSpPr/>
            <p:nvPr/>
          </p:nvSpPr>
          <p:spPr>
            <a:xfrm>
              <a:off x="5580112" y="4466865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3027A02-CF01-18BE-F7D6-A6E07DDCCBAA}"/>
                </a:ext>
              </a:extLst>
            </p:cNvPr>
            <p:cNvSpPr/>
            <p:nvPr/>
          </p:nvSpPr>
          <p:spPr>
            <a:xfrm>
              <a:off x="6035172" y="3676328"/>
              <a:ext cx="251523" cy="2515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D733EF-000B-1DBB-F4B2-FDDA6C2FA617}"/>
                </a:ext>
              </a:extLst>
            </p:cNvPr>
            <p:cNvCxnSpPr>
              <a:stCxn id="39" idx="2"/>
              <a:endCxn id="19" idx="6"/>
            </p:cNvCxnSpPr>
            <p:nvPr/>
          </p:nvCxnSpPr>
          <p:spPr>
            <a:xfrm flipH="1">
              <a:off x="5831635" y="4592626"/>
              <a:ext cx="64719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FEA6503-06D4-C9E3-D857-29A6DCE7E25C}"/>
                </a:ext>
              </a:extLst>
            </p:cNvPr>
            <p:cNvCxnSpPr>
              <a:stCxn id="19" idx="7"/>
              <a:endCxn id="20" idx="3"/>
            </p:cNvCxnSpPr>
            <p:nvPr/>
          </p:nvCxnSpPr>
          <p:spPr>
            <a:xfrm flipV="1">
              <a:off x="5794800" y="3891017"/>
              <a:ext cx="277207" cy="6126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FA2D3E-1C26-780E-6F90-6753C7DBCCAB}"/>
                </a:ext>
              </a:extLst>
            </p:cNvPr>
            <p:cNvCxnSpPr>
              <a:stCxn id="39" idx="1"/>
              <a:endCxn id="20" idx="5"/>
            </p:cNvCxnSpPr>
            <p:nvPr/>
          </p:nvCxnSpPr>
          <p:spPr>
            <a:xfrm flipH="1" flipV="1">
              <a:off x="6249861" y="3891017"/>
              <a:ext cx="265809" cy="61268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A131C3A-3B4C-8041-4E87-635E0B54A640}"/>
                </a:ext>
              </a:extLst>
            </p:cNvPr>
            <p:cNvCxnSpPr>
              <a:stCxn id="11" idx="2"/>
              <a:endCxn id="10" idx="6"/>
            </p:cNvCxnSpPr>
            <p:nvPr/>
          </p:nvCxnSpPr>
          <p:spPr>
            <a:xfrm flipH="1">
              <a:off x="6398858" y="2718132"/>
              <a:ext cx="105930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3EB89C2-C361-C978-EB55-A6C666032D37}"/>
                </a:ext>
              </a:extLst>
            </p:cNvPr>
            <p:cNvCxnSpPr>
              <a:stCxn id="10" idx="7"/>
              <a:endCxn id="12" idx="3"/>
            </p:cNvCxnSpPr>
            <p:nvPr/>
          </p:nvCxnSpPr>
          <p:spPr>
            <a:xfrm flipV="1">
              <a:off x="6362023" y="2347544"/>
              <a:ext cx="470303" cy="2816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4D75CDD-CCD6-FA7E-4769-7FF043BF6D5C}"/>
                </a:ext>
              </a:extLst>
            </p:cNvPr>
            <p:cNvCxnSpPr>
              <a:stCxn id="11" idx="1"/>
              <a:endCxn id="12" idx="5"/>
            </p:cNvCxnSpPr>
            <p:nvPr/>
          </p:nvCxnSpPr>
          <p:spPr>
            <a:xfrm flipH="1" flipV="1">
              <a:off x="7010180" y="2347544"/>
              <a:ext cx="484814" cy="2816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AC3F2DF-0F6D-9509-6DFA-7384202203A3}"/>
                </a:ext>
              </a:extLst>
            </p:cNvPr>
            <p:cNvCxnSpPr>
              <a:stCxn id="13" idx="1"/>
              <a:endCxn id="10" idx="5"/>
            </p:cNvCxnSpPr>
            <p:nvPr/>
          </p:nvCxnSpPr>
          <p:spPr>
            <a:xfrm flipH="1" flipV="1">
              <a:off x="6362023" y="2807059"/>
              <a:ext cx="470303" cy="3068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BC197FD-614C-1F1C-64B8-20B6E6A8CE82}"/>
                </a:ext>
              </a:extLst>
            </p:cNvPr>
            <p:cNvCxnSpPr>
              <a:stCxn id="20" idx="0"/>
              <a:endCxn id="10" idx="4"/>
            </p:cNvCxnSpPr>
            <p:nvPr/>
          </p:nvCxnSpPr>
          <p:spPr>
            <a:xfrm flipV="1">
              <a:off x="6160934" y="2843894"/>
              <a:ext cx="112163" cy="83243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BDB95E1-EA87-8AA5-58FA-DD0F00673484}"/>
                </a:ext>
              </a:extLst>
            </p:cNvPr>
            <p:cNvCxnSpPr>
              <a:stCxn id="14" idx="7"/>
              <a:endCxn id="16" idx="3"/>
            </p:cNvCxnSpPr>
            <p:nvPr/>
          </p:nvCxnSpPr>
          <p:spPr>
            <a:xfrm flipV="1">
              <a:off x="7709683" y="3537391"/>
              <a:ext cx="470303" cy="2816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0AF8CDE-FB30-DE1F-56A0-1C13EC30D451}"/>
                </a:ext>
              </a:extLst>
            </p:cNvPr>
            <p:cNvCxnSpPr>
              <a:stCxn id="15" idx="1"/>
              <a:endCxn id="16" idx="5"/>
            </p:cNvCxnSpPr>
            <p:nvPr/>
          </p:nvCxnSpPr>
          <p:spPr>
            <a:xfrm flipH="1" flipV="1">
              <a:off x="8357839" y="3537391"/>
              <a:ext cx="484814" cy="2816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4551C02-0B17-D962-7CB2-FB658A27A187}"/>
                </a:ext>
              </a:extLst>
            </p:cNvPr>
            <p:cNvCxnSpPr>
              <a:stCxn id="17" idx="7"/>
              <a:endCxn id="15" idx="4"/>
            </p:cNvCxnSpPr>
            <p:nvPr/>
          </p:nvCxnSpPr>
          <p:spPr>
            <a:xfrm flipV="1">
              <a:off x="8768983" y="4033740"/>
              <a:ext cx="162597" cy="4699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066AB01-35D8-E2EA-29BE-9DEDEE92C94B}"/>
                </a:ext>
              </a:extLst>
            </p:cNvPr>
            <p:cNvCxnSpPr>
              <a:stCxn id="18" idx="1"/>
              <a:endCxn id="14" idx="4"/>
            </p:cNvCxnSpPr>
            <p:nvPr/>
          </p:nvCxnSpPr>
          <p:spPr>
            <a:xfrm flipH="1" flipV="1">
              <a:off x="7620756" y="4033740"/>
              <a:ext cx="162597" cy="4699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77D976C-6FBB-56C6-6261-5AC3924C9C17}"/>
                </a:ext>
              </a:extLst>
            </p:cNvPr>
            <p:cNvCxnSpPr>
              <a:stCxn id="18" idx="0"/>
              <a:endCxn id="16" idx="4"/>
            </p:cNvCxnSpPr>
            <p:nvPr/>
          </p:nvCxnSpPr>
          <p:spPr>
            <a:xfrm flipV="1">
              <a:off x="7872279" y="3574226"/>
              <a:ext cx="396633" cy="89263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110EAD7-DDF4-C648-3AA7-4304D069DF7C}"/>
                </a:ext>
              </a:extLst>
            </p:cNvPr>
            <p:cNvCxnSpPr>
              <a:stCxn id="14" idx="2"/>
              <a:endCxn id="39" idx="7"/>
            </p:cNvCxnSpPr>
            <p:nvPr/>
          </p:nvCxnSpPr>
          <p:spPr>
            <a:xfrm flipH="1">
              <a:off x="6693523" y="3907978"/>
              <a:ext cx="801471" cy="59572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497B130-15F3-B072-324E-C344382F34C6}"/>
                </a:ext>
              </a:extLst>
            </p:cNvPr>
            <p:cNvCxnSpPr>
              <a:stCxn id="13" idx="0"/>
              <a:endCxn id="12" idx="4"/>
            </p:cNvCxnSpPr>
            <p:nvPr/>
          </p:nvCxnSpPr>
          <p:spPr>
            <a:xfrm flipV="1">
              <a:off x="6921253" y="2384379"/>
              <a:ext cx="0" cy="69264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842A07F-A389-0830-13AD-11F1C9637A70}"/>
                </a:ext>
              </a:extLst>
            </p:cNvPr>
            <p:cNvCxnSpPr>
              <a:stCxn id="16" idx="1"/>
              <a:endCxn id="11" idx="5"/>
            </p:cNvCxnSpPr>
            <p:nvPr/>
          </p:nvCxnSpPr>
          <p:spPr>
            <a:xfrm flipH="1" flipV="1">
              <a:off x="7672848" y="2807059"/>
              <a:ext cx="507138" cy="55247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5A3ABDC-0CF3-1DBC-82D9-3D9F67213FF5}"/>
                </a:ext>
              </a:extLst>
            </p:cNvPr>
            <p:cNvCxnSpPr>
              <a:stCxn id="14" idx="1"/>
              <a:endCxn id="13" idx="5"/>
            </p:cNvCxnSpPr>
            <p:nvPr/>
          </p:nvCxnSpPr>
          <p:spPr>
            <a:xfrm flipH="1" flipV="1">
              <a:off x="7010180" y="3291714"/>
              <a:ext cx="521649" cy="5273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1ABB982-ED0F-F9C2-E462-F6963DDEE0AC}"/>
                </a:ext>
              </a:extLst>
            </p:cNvPr>
            <p:cNvCxnSpPr>
              <a:stCxn id="20" idx="7"/>
              <a:endCxn id="13" idx="3"/>
            </p:cNvCxnSpPr>
            <p:nvPr/>
          </p:nvCxnSpPr>
          <p:spPr>
            <a:xfrm flipV="1">
              <a:off x="6249861" y="3291714"/>
              <a:ext cx="582466" cy="42144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451F967-675E-AFFD-D3F0-7EBF8D69F0C4}"/>
                </a:ext>
              </a:extLst>
            </p:cNvPr>
            <p:cNvSpPr/>
            <p:nvPr/>
          </p:nvSpPr>
          <p:spPr>
            <a:xfrm>
              <a:off x="6478835" y="4466865"/>
              <a:ext cx="251523" cy="251523"/>
            </a:xfrm>
            <a:prstGeom prst="ellipse">
              <a:avLst/>
            </a:prstGeom>
            <a:solidFill>
              <a:srgbClr val="0070C0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A677AA7-AF3F-FAFC-168F-197044593405}"/>
              </a:ext>
            </a:extLst>
          </p:cNvPr>
          <p:cNvCxnSpPr>
            <a:stCxn id="17" idx="0"/>
            <a:endCxn id="16" idx="4"/>
          </p:cNvCxnSpPr>
          <p:nvPr/>
        </p:nvCxnSpPr>
        <p:spPr>
          <a:xfrm flipH="1" flipV="1">
            <a:off x="3308339" y="2764852"/>
            <a:ext cx="446570" cy="9695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23A36B6-D617-AF79-1E23-5517284D4214}"/>
              </a:ext>
            </a:extLst>
          </p:cNvPr>
          <p:cNvCxnSpPr>
            <a:stCxn id="15" idx="2"/>
            <a:endCxn id="14" idx="6"/>
          </p:cNvCxnSpPr>
          <p:nvPr/>
        </p:nvCxnSpPr>
        <p:spPr>
          <a:xfrm flipH="1">
            <a:off x="2740931" y="3127363"/>
            <a:ext cx="115057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AF67C53-B9AC-0725-28F8-CB74DDA9D724}"/>
              </a:ext>
            </a:extLst>
          </p:cNvPr>
          <p:cNvGrpSpPr/>
          <p:nvPr/>
        </p:nvGrpSpPr>
        <p:grpSpPr>
          <a:xfrm>
            <a:off x="1155324" y="1931584"/>
            <a:ext cx="1585608" cy="1939421"/>
            <a:chOff x="1018984" y="2721134"/>
            <a:chExt cx="1585608" cy="1939421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4F7FE35-77D6-0DC7-B274-4A3E8B2B965C}"/>
                </a:ext>
              </a:extLst>
            </p:cNvPr>
            <p:cNvCxnSpPr/>
            <p:nvPr/>
          </p:nvCxnSpPr>
          <p:spPr>
            <a:xfrm flipH="1">
              <a:off x="1364278" y="3287559"/>
              <a:ext cx="343940" cy="1236398"/>
            </a:xfrm>
            <a:prstGeom prst="line">
              <a:avLst/>
            </a:prstGeom>
            <a:ln w="57150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28D3DAF-7631-4A67-6271-3C383DEAE05D}"/>
                </a:ext>
              </a:extLst>
            </p:cNvPr>
            <p:cNvCxnSpPr/>
            <p:nvPr/>
          </p:nvCxnSpPr>
          <p:spPr>
            <a:xfrm flipH="1">
              <a:off x="1804807" y="2721134"/>
              <a:ext cx="526589" cy="333238"/>
            </a:xfrm>
            <a:prstGeom prst="line">
              <a:avLst/>
            </a:prstGeom>
            <a:ln w="57150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5CDEFA9-3AEC-5BC3-90E6-8EE2510DCFF2}"/>
                </a:ext>
              </a:extLst>
            </p:cNvPr>
            <p:cNvCxnSpPr/>
            <p:nvPr/>
          </p:nvCxnSpPr>
          <p:spPr>
            <a:xfrm flipH="1">
              <a:off x="1500875" y="4660555"/>
              <a:ext cx="1103717" cy="0"/>
            </a:xfrm>
            <a:prstGeom prst="line">
              <a:avLst/>
            </a:prstGeom>
            <a:ln w="571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E07EB7-A339-1375-4D0B-74A14C6D4893}"/>
                </a:ext>
              </a:extLst>
            </p:cNvPr>
            <p:cNvCxnSpPr/>
            <p:nvPr/>
          </p:nvCxnSpPr>
          <p:spPr>
            <a:xfrm flipH="1" flipV="1">
              <a:off x="1018984" y="3801902"/>
              <a:ext cx="1585608" cy="858653"/>
            </a:xfrm>
            <a:prstGeom prst="line">
              <a:avLst/>
            </a:prstGeom>
            <a:ln w="571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488C08D-4BCA-7FE4-AA74-E60C29E29A30}"/>
                </a:ext>
              </a:extLst>
            </p:cNvPr>
            <p:cNvCxnSpPr/>
            <p:nvPr/>
          </p:nvCxnSpPr>
          <p:spPr>
            <a:xfrm flipH="1">
              <a:off x="1460866" y="2761143"/>
              <a:ext cx="967118" cy="1802823"/>
            </a:xfrm>
            <a:prstGeom prst="line">
              <a:avLst/>
            </a:prstGeom>
            <a:ln w="57150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E266DD-6B1F-BDB2-3DFB-349343A29271}"/>
                  </a:ext>
                </a:extLst>
              </p:cNvPr>
              <p:cNvSpPr txBox="1"/>
              <p:nvPr/>
            </p:nvSpPr>
            <p:spPr>
              <a:xfrm>
                <a:off x="3809668" y="4551370"/>
                <a:ext cx="2032037" cy="505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budget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E266DD-6B1F-BDB2-3DFB-349343A29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668" y="4551370"/>
                <a:ext cx="2032037" cy="505010"/>
              </a:xfrm>
              <a:prstGeom prst="rect">
                <a:avLst/>
              </a:prstGeom>
              <a:blipFill>
                <a:blip r:embed="rId2"/>
                <a:stretch>
                  <a:fillRect l="-4805" t="-1220" b="-28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22C2F98-E8A0-7914-4FAE-5BC360C53674}"/>
                  </a:ext>
                </a:extLst>
              </p:cNvPr>
              <p:cNvSpPr txBox="1"/>
              <p:nvPr/>
            </p:nvSpPr>
            <p:spPr>
              <a:xfrm>
                <a:off x="1542453" y="3836652"/>
                <a:ext cx="62453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pl-PL" sz="48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22C2F98-E8A0-7914-4FAE-5BC360C53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453" y="3836652"/>
                <a:ext cx="62453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58FA8346-6588-54D5-F691-A9EB42E54CB9}"/>
              </a:ext>
            </a:extLst>
          </p:cNvPr>
          <p:cNvGrpSpPr/>
          <p:nvPr/>
        </p:nvGrpSpPr>
        <p:grpSpPr>
          <a:xfrm>
            <a:off x="8021016" y="1199289"/>
            <a:ext cx="3776843" cy="3182168"/>
            <a:chOff x="5182590" y="1988840"/>
            <a:chExt cx="3776843" cy="318216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6D1025F-E3A1-82FA-4053-05354B09F7AC}"/>
                </a:ext>
              </a:extLst>
            </p:cNvPr>
            <p:cNvGrpSpPr/>
            <p:nvPr/>
          </p:nvGrpSpPr>
          <p:grpSpPr>
            <a:xfrm>
              <a:off x="5182590" y="1988840"/>
              <a:ext cx="3776843" cy="2808312"/>
              <a:chOff x="5580112" y="2132856"/>
              <a:chExt cx="3477230" cy="2585532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43050737-51AB-B776-A0F2-5210BFD99D00}"/>
                  </a:ext>
                </a:extLst>
              </p:cNvPr>
              <p:cNvCxnSpPr>
                <a:stCxn id="67" idx="0"/>
                <a:endCxn id="66" idx="4"/>
              </p:cNvCxnSpPr>
              <p:nvPr/>
            </p:nvCxnSpPr>
            <p:spPr>
              <a:xfrm flipH="1" flipV="1">
                <a:off x="8268913" y="3574225"/>
                <a:ext cx="411144" cy="8926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88CF4088-4C91-58EB-50DF-2EF637F559DC}"/>
                  </a:ext>
                </a:extLst>
              </p:cNvPr>
              <p:cNvCxnSpPr>
                <a:stCxn id="65" idx="2"/>
                <a:endCxn id="64" idx="6"/>
              </p:cNvCxnSpPr>
              <p:nvPr/>
            </p:nvCxnSpPr>
            <p:spPr>
              <a:xfrm flipH="1">
                <a:off x="7746517" y="3907978"/>
                <a:ext cx="105930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EA635F90-B19C-2CF3-558E-B4FF4B765885}"/>
                  </a:ext>
                </a:extLst>
              </p:cNvPr>
              <p:cNvGrpSpPr/>
              <p:nvPr/>
            </p:nvGrpSpPr>
            <p:grpSpPr>
              <a:xfrm>
                <a:off x="5580112" y="2132856"/>
                <a:ext cx="3477230" cy="2585532"/>
                <a:chOff x="5580112" y="2132856"/>
                <a:chExt cx="3477230" cy="2585532"/>
              </a:xfrm>
            </p:grpSpPr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18134AAA-3BD3-344A-113B-2A1A70031179}"/>
                    </a:ext>
                  </a:extLst>
                </p:cNvPr>
                <p:cNvCxnSpPr/>
                <p:nvPr/>
              </p:nvCxnSpPr>
              <p:spPr>
                <a:xfrm flipV="1">
                  <a:off x="7961206" y="3996905"/>
                  <a:ext cx="881447" cy="50679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79DFFE56-84C4-5199-F9FD-7F022A739A77}"/>
                    </a:ext>
                  </a:extLst>
                </p:cNvPr>
                <p:cNvGrpSpPr/>
                <p:nvPr/>
              </p:nvGrpSpPr>
              <p:grpSpPr>
                <a:xfrm>
                  <a:off x="5580112" y="2132856"/>
                  <a:ext cx="3477230" cy="2585532"/>
                  <a:chOff x="5580112" y="2132856"/>
                  <a:chExt cx="3477230" cy="2585532"/>
                </a:xfrm>
              </p:grpSpPr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145D1776-E94C-BB56-7C94-F8CE6AF1A19B}"/>
                      </a:ext>
                    </a:extLst>
                  </p:cNvPr>
                  <p:cNvCxnSpPr>
                    <a:stCxn id="89" idx="0"/>
                    <a:endCxn id="61" idx="3"/>
                  </p:cNvCxnSpPr>
                  <p:nvPr/>
                </p:nvCxnSpPr>
                <p:spPr>
                  <a:xfrm flipV="1">
                    <a:off x="6604597" y="2807059"/>
                    <a:ext cx="890397" cy="165980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89CDA67D-B6DD-30A7-C4E9-FE31E6084803}"/>
                      </a:ext>
                    </a:extLst>
                  </p:cNvPr>
                  <p:cNvCxnSpPr>
                    <a:stCxn id="68" idx="2"/>
                    <a:endCxn id="89" idx="6"/>
                  </p:cNvCxnSpPr>
                  <p:nvPr/>
                </p:nvCxnSpPr>
                <p:spPr>
                  <a:xfrm flipH="1">
                    <a:off x="6730358" y="4592627"/>
                    <a:ext cx="101616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73CB5CCB-F62F-01D6-57F0-19EBBFD9C3A2}"/>
                      </a:ext>
                    </a:extLst>
                  </p:cNvPr>
                  <p:cNvSpPr/>
                  <p:nvPr/>
                </p:nvSpPr>
                <p:spPr>
                  <a:xfrm>
                    <a:off x="6147335" y="2592370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D0BED193-EAE5-FBC0-D7EC-6218EC4839B8}"/>
                      </a:ext>
                    </a:extLst>
                  </p:cNvPr>
                  <p:cNvSpPr/>
                  <p:nvPr/>
                </p:nvSpPr>
                <p:spPr>
                  <a:xfrm>
                    <a:off x="7458159" y="2592370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22F87255-701F-AF99-5885-3AB74729DAD7}"/>
                      </a:ext>
                    </a:extLst>
                  </p:cNvPr>
                  <p:cNvSpPr/>
                  <p:nvPr/>
                </p:nvSpPr>
                <p:spPr>
                  <a:xfrm>
                    <a:off x="6795491" y="2132856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D16EEC58-CC75-A890-6829-6F6731F212AF}"/>
                      </a:ext>
                    </a:extLst>
                  </p:cNvPr>
                  <p:cNvSpPr/>
                  <p:nvPr/>
                </p:nvSpPr>
                <p:spPr>
                  <a:xfrm>
                    <a:off x="6795491" y="3077026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4E818398-20D5-E00C-71A4-F3E33C41E161}"/>
                      </a:ext>
                    </a:extLst>
                  </p:cNvPr>
                  <p:cNvSpPr/>
                  <p:nvPr/>
                </p:nvSpPr>
                <p:spPr>
                  <a:xfrm>
                    <a:off x="7494994" y="3782216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8886A508-A1D3-234E-7003-0A21C30C7717}"/>
                      </a:ext>
                    </a:extLst>
                  </p:cNvPr>
                  <p:cNvSpPr/>
                  <p:nvPr/>
                </p:nvSpPr>
                <p:spPr>
                  <a:xfrm>
                    <a:off x="8805819" y="3782216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C5078446-8E1A-E76D-DEB8-0046D94FAD4E}"/>
                      </a:ext>
                    </a:extLst>
                  </p:cNvPr>
                  <p:cNvSpPr/>
                  <p:nvPr/>
                </p:nvSpPr>
                <p:spPr>
                  <a:xfrm>
                    <a:off x="8143151" y="3322702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140E9B9A-6AB4-F9CA-2C94-9B8D86190FCC}"/>
                      </a:ext>
                    </a:extLst>
                  </p:cNvPr>
                  <p:cNvSpPr/>
                  <p:nvPr/>
                </p:nvSpPr>
                <p:spPr>
                  <a:xfrm>
                    <a:off x="8554295" y="4466865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2F7DDB20-13E7-D6A2-4485-6B09D6494318}"/>
                      </a:ext>
                    </a:extLst>
                  </p:cNvPr>
                  <p:cNvSpPr/>
                  <p:nvPr/>
                </p:nvSpPr>
                <p:spPr>
                  <a:xfrm>
                    <a:off x="7746518" y="4466865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CA913308-7137-CCB5-4AC4-1D5CEB083E49}"/>
                      </a:ext>
                    </a:extLst>
                  </p:cNvPr>
                  <p:cNvSpPr/>
                  <p:nvPr/>
                </p:nvSpPr>
                <p:spPr>
                  <a:xfrm>
                    <a:off x="5580112" y="4466865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861D59C1-9787-18C2-7A79-222EF30E38E3}"/>
                      </a:ext>
                    </a:extLst>
                  </p:cNvPr>
                  <p:cNvSpPr/>
                  <p:nvPr/>
                </p:nvSpPr>
                <p:spPr>
                  <a:xfrm>
                    <a:off x="6035172" y="3676328"/>
                    <a:ext cx="251523" cy="251523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A96B08DF-67A0-F230-9347-72E0D953E87F}"/>
                      </a:ext>
                    </a:extLst>
                  </p:cNvPr>
                  <p:cNvCxnSpPr>
                    <a:stCxn id="89" idx="2"/>
                    <a:endCxn id="69" idx="6"/>
                  </p:cNvCxnSpPr>
                  <p:nvPr/>
                </p:nvCxnSpPr>
                <p:spPr>
                  <a:xfrm flipH="1">
                    <a:off x="5831635" y="4592626"/>
                    <a:ext cx="647199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19D83438-4E1D-309E-786A-28DA4FB03B5D}"/>
                      </a:ext>
                    </a:extLst>
                  </p:cNvPr>
                  <p:cNvCxnSpPr>
                    <a:stCxn id="69" idx="7"/>
                    <a:endCxn id="70" idx="3"/>
                  </p:cNvCxnSpPr>
                  <p:nvPr/>
                </p:nvCxnSpPr>
                <p:spPr>
                  <a:xfrm flipV="1">
                    <a:off x="5794800" y="3891017"/>
                    <a:ext cx="277207" cy="612683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8B916370-A5A5-D3FC-C2DB-2977F4FEB814}"/>
                      </a:ext>
                    </a:extLst>
                  </p:cNvPr>
                  <p:cNvCxnSpPr>
                    <a:stCxn id="89" idx="1"/>
                    <a:endCxn id="70" idx="5"/>
                  </p:cNvCxnSpPr>
                  <p:nvPr/>
                </p:nvCxnSpPr>
                <p:spPr>
                  <a:xfrm flipH="1" flipV="1">
                    <a:off x="6249861" y="3891017"/>
                    <a:ext cx="265809" cy="612683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950ED38A-DCBD-026F-6A8D-0FFF2725BF75}"/>
                      </a:ext>
                    </a:extLst>
                  </p:cNvPr>
                  <p:cNvCxnSpPr>
                    <a:stCxn id="61" idx="2"/>
                    <a:endCxn id="60" idx="6"/>
                  </p:cNvCxnSpPr>
                  <p:nvPr/>
                </p:nvCxnSpPr>
                <p:spPr>
                  <a:xfrm flipH="1">
                    <a:off x="6398858" y="2718132"/>
                    <a:ext cx="1059301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9DE3E31B-3C47-DE2B-7659-F9B0BF3DE5E0}"/>
                      </a:ext>
                    </a:extLst>
                  </p:cNvPr>
                  <p:cNvCxnSpPr>
                    <a:stCxn id="60" idx="7"/>
                    <a:endCxn id="62" idx="3"/>
                  </p:cNvCxnSpPr>
                  <p:nvPr/>
                </p:nvCxnSpPr>
                <p:spPr>
                  <a:xfrm flipV="1">
                    <a:off x="6362023" y="2347544"/>
                    <a:ext cx="470303" cy="28166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977D1191-F780-5B64-B3EB-234A8AB582E4}"/>
                      </a:ext>
                    </a:extLst>
                  </p:cNvPr>
                  <p:cNvCxnSpPr>
                    <a:stCxn id="61" idx="1"/>
                    <a:endCxn id="62" idx="5"/>
                  </p:cNvCxnSpPr>
                  <p:nvPr/>
                </p:nvCxnSpPr>
                <p:spPr>
                  <a:xfrm flipH="1" flipV="1">
                    <a:off x="7010180" y="2347544"/>
                    <a:ext cx="484814" cy="28166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76">
                    <a:extLst>
                      <a:ext uri="{FF2B5EF4-FFF2-40B4-BE49-F238E27FC236}">
                        <a16:creationId xmlns:a16="http://schemas.microsoft.com/office/drawing/2014/main" id="{F5D4F909-1E91-FC35-6731-DE3DCD6A6A41}"/>
                      </a:ext>
                    </a:extLst>
                  </p:cNvPr>
                  <p:cNvCxnSpPr>
                    <a:stCxn id="63" idx="1"/>
                    <a:endCxn id="60" idx="5"/>
                  </p:cNvCxnSpPr>
                  <p:nvPr/>
                </p:nvCxnSpPr>
                <p:spPr>
                  <a:xfrm flipH="1" flipV="1">
                    <a:off x="6362023" y="2807059"/>
                    <a:ext cx="470303" cy="306802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77">
                    <a:extLst>
                      <a:ext uri="{FF2B5EF4-FFF2-40B4-BE49-F238E27FC236}">
                        <a16:creationId xmlns:a16="http://schemas.microsoft.com/office/drawing/2014/main" id="{14AEC123-16DF-197A-D8B7-A4AEA749CAC9}"/>
                      </a:ext>
                    </a:extLst>
                  </p:cNvPr>
                  <p:cNvCxnSpPr>
                    <a:stCxn id="70" idx="0"/>
                    <a:endCxn id="60" idx="4"/>
                  </p:cNvCxnSpPr>
                  <p:nvPr/>
                </p:nvCxnSpPr>
                <p:spPr>
                  <a:xfrm flipV="1">
                    <a:off x="6160934" y="2843894"/>
                    <a:ext cx="112163" cy="832435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554806C4-4640-1B52-7793-F767C65DC60B}"/>
                      </a:ext>
                    </a:extLst>
                  </p:cNvPr>
                  <p:cNvCxnSpPr>
                    <a:stCxn id="64" idx="7"/>
                    <a:endCxn id="66" idx="3"/>
                  </p:cNvCxnSpPr>
                  <p:nvPr/>
                </p:nvCxnSpPr>
                <p:spPr>
                  <a:xfrm flipV="1">
                    <a:off x="7709683" y="3537391"/>
                    <a:ext cx="470303" cy="28166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58C88EC4-C0B7-EAB8-5364-F6B17DEB2006}"/>
                      </a:ext>
                    </a:extLst>
                  </p:cNvPr>
                  <p:cNvCxnSpPr>
                    <a:stCxn id="65" idx="1"/>
                    <a:endCxn id="66" idx="5"/>
                  </p:cNvCxnSpPr>
                  <p:nvPr/>
                </p:nvCxnSpPr>
                <p:spPr>
                  <a:xfrm flipH="1" flipV="1">
                    <a:off x="8357839" y="3537391"/>
                    <a:ext cx="484814" cy="28166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DA08FD2D-4209-6A80-275C-7D1D67BA7393}"/>
                      </a:ext>
                    </a:extLst>
                  </p:cNvPr>
                  <p:cNvCxnSpPr>
                    <a:stCxn id="67" idx="7"/>
                    <a:endCxn id="65" idx="4"/>
                  </p:cNvCxnSpPr>
                  <p:nvPr/>
                </p:nvCxnSpPr>
                <p:spPr>
                  <a:xfrm flipV="1">
                    <a:off x="8768983" y="4033740"/>
                    <a:ext cx="162597" cy="46996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80D1C8AE-B091-6D0B-9AAE-7E82F5490599}"/>
                      </a:ext>
                    </a:extLst>
                  </p:cNvPr>
                  <p:cNvCxnSpPr>
                    <a:stCxn id="68" idx="1"/>
                    <a:endCxn id="64" idx="4"/>
                  </p:cNvCxnSpPr>
                  <p:nvPr/>
                </p:nvCxnSpPr>
                <p:spPr>
                  <a:xfrm flipH="1" flipV="1">
                    <a:off x="7620756" y="4033740"/>
                    <a:ext cx="162597" cy="46996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1A8E6FB8-2A57-5CFA-4A36-829FDF888F97}"/>
                      </a:ext>
                    </a:extLst>
                  </p:cNvPr>
                  <p:cNvCxnSpPr>
                    <a:stCxn id="68" idx="0"/>
                    <a:endCxn id="66" idx="4"/>
                  </p:cNvCxnSpPr>
                  <p:nvPr/>
                </p:nvCxnSpPr>
                <p:spPr>
                  <a:xfrm flipV="1">
                    <a:off x="7872279" y="3574226"/>
                    <a:ext cx="396633" cy="892639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312D402D-D664-9691-8DA0-A8E717C98E25}"/>
                      </a:ext>
                    </a:extLst>
                  </p:cNvPr>
                  <p:cNvCxnSpPr>
                    <a:stCxn id="64" idx="2"/>
                    <a:endCxn id="89" idx="7"/>
                  </p:cNvCxnSpPr>
                  <p:nvPr/>
                </p:nvCxnSpPr>
                <p:spPr>
                  <a:xfrm flipH="1">
                    <a:off x="6693523" y="3907978"/>
                    <a:ext cx="801471" cy="595721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2F8EC19B-90E0-0B8F-2A9F-18F4BB118C88}"/>
                      </a:ext>
                    </a:extLst>
                  </p:cNvPr>
                  <p:cNvCxnSpPr>
                    <a:stCxn id="63" idx="0"/>
                    <a:endCxn id="62" idx="4"/>
                  </p:cNvCxnSpPr>
                  <p:nvPr/>
                </p:nvCxnSpPr>
                <p:spPr>
                  <a:xfrm flipV="1">
                    <a:off x="6921253" y="2384379"/>
                    <a:ext cx="0" cy="69264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6C7D377B-BE98-C406-3934-49E3C5F77038}"/>
                      </a:ext>
                    </a:extLst>
                  </p:cNvPr>
                  <p:cNvCxnSpPr>
                    <a:stCxn id="66" idx="1"/>
                    <a:endCxn id="61" idx="5"/>
                  </p:cNvCxnSpPr>
                  <p:nvPr/>
                </p:nvCxnSpPr>
                <p:spPr>
                  <a:xfrm flipH="1" flipV="1">
                    <a:off x="7672848" y="2807059"/>
                    <a:ext cx="507138" cy="552479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84E32240-3D41-E8FC-FAFD-32DA05C3D439}"/>
                      </a:ext>
                    </a:extLst>
                  </p:cNvPr>
                  <p:cNvCxnSpPr>
                    <a:stCxn id="64" idx="1"/>
                    <a:endCxn id="63" idx="5"/>
                  </p:cNvCxnSpPr>
                  <p:nvPr/>
                </p:nvCxnSpPr>
                <p:spPr>
                  <a:xfrm flipH="1" flipV="1">
                    <a:off x="7010180" y="3291714"/>
                    <a:ext cx="521649" cy="527337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483432AB-A07B-ACB9-10FC-A40535E675FA}"/>
                      </a:ext>
                    </a:extLst>
                  </p:cNvPr>
                  <p:cNvCxnSpPr>
                    <a:stCxn id="70" idx="7"/>
                    <a:endCxn id="63" idx="3"/>
                  </p:cNvCxnSpPr>
                  <p:nvPr/>
                </p:nvCxnSpPr>
                <p:spPr>
                  <a:xfrm flipV="1">
                    <a:off x="6249861" y="3291714"/>
                    <a:ext cx="582466" cy="421449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B6454F9D-E5EB-A9BD-5804-D367E89D69E2}"/>
                      </a:ext>
                    </a:extLst>
                  </p:cNvPr>
                  <p:cNvSpPr/>
                  <p:nvPr/>
                </p:nvSpPr>
                <p:spPr>
                  <a:xfrm>
                    <a:off x="6478835" y="4466865"/>
                    <a:ext cx="251523" cy="251523"/>
                  </a:xfrm>
                  <a:prstGeom prst="ellipse">
                    <a:avLst/>
                  </a:prstGeom>
                  <a:solidFill>
                    <a:srgbClr val="0070C0"/>
                  </a:solidFill>
                  <a:ln w="5715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375ADF2F-557F-4C85-D753-F88D9A1A777D}"/>
                    </a:ext>
                  </a:extLst>
                </p:cNvPr>
                <p:cNvSpPr txBox="1"/>
                <p:nvPr/>
              </p:nvSpPr>
              <p:spPr>
                <a:xfrm>
                  <a:off x="6360443" y="4647788"/>
                  <a:ext cx="62453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pl-PL" sz="4800" dirty="0"/>
                </a:p>
              </p:txBody>
            </p:sp>
          </mc:Choice>
          <mc:Fallback xmlns="">
            <p:sp>
              <p:nvSpPr>
                <p:cNvPr id="288" name="TextBox 28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0443" y="4647788"/>
                  <a:ext cx="624530" cy="52322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85CFC26-3D32-D49C-4C22-47C425622A74}"/>
                  </a:ext>
                </a:extLst>
              </p:cNvPr>
              <p:cNvSpPr txBox="1"/>
              <p:nvPr/>
            </p:nvSpPr>
            <p:spPr>
              <a:xfrm>
                <a:off x="8814714" y="4314511"/>
                <a:ext cx="2189446" cy="97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pl-PL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pl-P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pl-P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)=0.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85CFC26-3D32-D49C-4C22-47C425622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714" y="4314511"/>
                <a:ext cx="2189446" cy="9787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1" name="Group 90">
            <a:extLst>
              <a:ext uri="{FF2B5EF4-FFF2-40B4-BE49-F238E27FC236}">
                <a16:creationId xmlns:a16="http://schemas.microsoft.com/office/drawing/2014/main" id="{68705930-EC8F-A60A-4743-EDEF5D00022B}"/>
              </a:ext>
            </a:extLst>
          </p:cNvPr>
          <p:cNvGrpSpPr/>
          <p:nvPr/>
        </p:nvGrpSpPr>
        <p:grpSpPr>
          <a:xfrm>
            <a:off x="122593" y="5444449"/>
            <a:ext cx="4203708" cy="932322"/>
            <a:chOff x="1703520" y="5535414"/>
            <a:chExt cx="4203708" cy="932322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102291F-D7FE-812D-2C4B-A7A05AB7502D}"/>
                </a:ext>
              </a:extLst>
            </p:cNvPr>
            <p:cNvSpPr/>
            <p:nvPr/>
          </p:nvSpPr>
          <p:spPr>
            <a:xfrm>
              <a:off x="1703520" y="5535414"/>
              <a:ext cx="4203708" cy="9323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B231418-BEE5-1908-17D0-F684D5B4B258}"/>
                </a:ext>
              </a:extLst>
            </p:cNvPr>
            <p:cNvCxnSpPr/>
            <p:nvPr/>
          </p:nvCxnSpPr>
          <p:spPr>
            <a:xfrm flipH="1" flipV="1">
              <a:off x="1873299" y="5801289"/>
              <a:ext cx="1026873" cy="1"/>
            </a:xfrm>
            <a:prstGeom prst="line">
              <a:avLst/>
            </a:prstGeom>
            <a:ln w="57150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6EAA8F6-BCE1-BF9D-2592-6D8ED5B5B43A}"/>
                </a:ext>
              </a:extLst>
            </p:cNvPr>
            <p:cNvSpPr txBox="1"/>
            <p:nvPr/>
          </p:nvSpPr>
          <p:spPr>
            <a:xfrm>
              <a:off x="3114031" y="5644369"/>
              <a:ext cx="271889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/>
                <a:t>Edge that can be </a:t>
              </a:r>
              <a:r>
                <a:rPr lang="en-US" sz="2000" b="1" dirty="0">
                  <a:solidFill>
                    <a:srgbClr val="00B050"/>
                  </a:solidFill>
                </a:rPr>
                <a:t>added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CCFD37D-CEA1-DAAB-5EC1-8A628DD570EC}"/>
                </a:ext>
              </a:extLst>
            </p:cNvPr>
            <p:cNvSpPr txBox="1"/>
            <p:nvPr/>
          </p:nvSpPr>
          <p:spPr>
            <a:xfrm>
              <a:off x="3114031" y="6061550"/>
              <a:ext cx="279319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/>
                <a:t>Edge that can be </a:t>
              </a:r>
              <a:r>
                <a:rPr lang="en-US" sz="2000" b="1" dirty="0">
                  <a:solidFill>
                    <a:srgbClr val="FF0000"/>
                  </a:solidFill>
                </a:rPr>
                <a:t>removed</a:t>
              </a:r>
            </a:p>
          </p:txBody>
        </p: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299403EA-768D-7B5D-291D-BCF7442F0322}"/>
                </a:ext>
              </a:extLst>
            </p:cNvPr>
            <p:cNvCxnSpPr/>
            <p:nvPr/>
          </p:nvCxnSpPr>
          <p:spPr>
            <a:xfrm flipH="1">
              <a:off x="1890719" y="6201617"/>
              <a:ext cx="1003379" cy="0"/>
            </a:xfrm>
            <a:prstGeom prst="line">
              <a:avLst/>
            </a:prstGeom>
            <a:ln w="571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750CC1B-3732-0637-FB53-91602782E848}"/>
              </a:ext>
            </a:extLst>
          </p:cNvPr>
          <p:cNvGrpSpPr/>
          <p:nvPr/>
        </p:nvGrpSpPr>
        <p:grpSpPr>
          <a:xfrm>
            <a:off x="4688112" y="1344805"/>
            <a:ext cx="2976711" cy="2327139"/>
            <a:chOff x="4649458" y="1971500"/>
            <a:chExt cx="2887389" cy="2327139"/>
          </a:xfrm>
          <a:solidFill>
            <a:srgbClr val="002060"/>
          </a:solidFill>
        </p:grpSpPr>
        <p:sp>
          <p:nvSpPr>
            <p:cNvPr id="98" name="Right Arrow 99">
              <a:extLst>
                <a:ext uri="{FF2B5EF4-FFF2-40B4-BE49-F238E27FC236}">
                  <a16:creationId xmlns:a16="http://schemas.microsoft.com/office/drawing/2014/main" id="{8316C01D-E884-5737-B13E-2D0E6555E739}"/>
                </a:ext>
              </a:extLst>
            </p:cNvPr>
            <p:cNvSpPr/>
            <p:nvPr/>
          </p:nvSpPr>
          <p:spPr>
            <a:xfrm>
              <a:off x="4649458" y="1971500"/>
              <a:ext cx="2887389" cy="2327139"/>
            </a:xfrm>
            <a:prstGeom prst="rightArrow">
              <a:avLst>
                <a:gd name="adj1" fmla="val 64011"/>
                <a:gd name="adj2" fmla="val 35051"/>
              </a:avLst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n w="190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10C0FA8-DFD8-167F-8463-CFB48FE0236E}"/>
                </a:ext>
              </a:extLst>
            </p:cNvPr>
            <p:cNvSpPr txBox="1"/>
            <p:nvPr/>
          </p:nvSpPr>
          <p:spPr>
            <a:xfrm>
              <a:off x="4782905" y="2488755"/>
              <a:ext cx="2327418" cy="1231106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Choose how to spend the budget, i.e., which edge(s) to </a:t>
              </a:r>
              <a:r>
                <a:rPr lang="en-US" sz="2000" b="1" dirty="0">
                  <a:solidFill>
                    <a:srgbClr val="00B050"/>
                  </a:solidFill>
                </a:rPr>
                <a:t>add</a:t>
              </a:r>
              <a:r>
                <a:rPr lang="en-US" sz="2000" dirty="0">
                  <a:solidFill>
                    <a:schemeClr val="bg1"/>
                  </a:solidFill>
                </a:rPr>
                <a:t> and which to </a:t>
              </a:r>
              <a:r>
                <a:rPr lang="en-US" sz="2000" b="1" dirty="0">
                  <a:solidFill>
                    <a:srgbClr val="FF0000"/>
                  </a:solidFill>
                </a:rPr>
                <a:t>remove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8220B65-49B3-3380-71F8-EE42E5911AF1}"/>
                  </a:ext>
                </a:extLst>
              </p:cNvPr>
              <p:cNvSpPr txBox="1"/>
              <p:nvPr/>
            </p:nvSpPr>
            <p:spPr>
              <a:xfrm>
                <a:off x="1011522" y="4314511"/>
                <a:ext cx="2529518" cy="97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pl-P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8220B65-49B3-3380-71F8-EE42E5911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522" y="4314511"/>
                <a:ext cx="2529518" cy="9787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217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F855E-685D-0E71-4F29-5DCFD9F39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Complexity of finding an optimal solution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A974D1-9D93-02A7-A8C1-1B75C2026B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M Waniek, T Michalak, M Wooldridge, T Rahwan. </a:t>
            </a:r>
            <a:r>
              <a:rPr lang="en-US" b="1" dirty="0"/>
              <a:t>Hiding individuals and communities in a social network.</a:t>
            </a:r>
            <a:r>
              <a:rPr lang="en-US" dirty="0"/>
              <a:t> </a:t>
            </a:r>
            <a:r>
              <a:rPr lang="en-US" i="1" dirty="0"/>
              <a:t>Nature Human </a:t>
            </a:r>
            <a:r>
              <a:rPr lang="en-US" i="1" dirty="0" err="1"/>
              <a:t>Behaviour</a:t>
            </a:r>
            <a:r>
              <a:rPr lang="en-US" dirty="0"/>
              <a:t> (2018)</a:t>
            </a:r>
            <a:br>
              <a:rPr lang="en-US" dirty="0"/>
            </a:br>
            <a:r>
              <a:rPr lang="en-US" dirty="0"/>
              <a:t>M Waniek, T Michalak, M Wooldridge, T Rahwan. </a:t>
            </a:r>
            <a:r>
              <a:rPr lang="en-US" b="1" dirty="0"/>
              <a:t>How members of covert networks conceal the identities of their leaders.</a:t>
            </a:r>
            <a:r>
              <a:rPr lang="en-US" dirty="0"/>
              <a:t> </a:t>
            </a:r>
            <a:r>
              <a:rPr lang="en-US" i="1" dirty="0"/>
              <a:t>ACM TIST</a:t>
            </a:r>
            <a:r>
              <a:rPr lang="en-US" dirty="0"/>
              <a:t> (2021)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95E508B-4CAA-96E4-6B2A-D4CA28688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723737"/>
              </p:ext>
            </p:extLst>
          </p:nvPr>
        </p:nvGraphicFramePr>
        <p:xfrm>
          <a:off x="1612440" y="2330664"/>
          <a:ext cx="8729109" cy="2668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9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9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0526">
                <a:tc>
                  <a:txBody>
                    <a:bodyPr/>
                    <a:lstStyle/>
                    <a:p>
                      <a:pPr algn="ctr"/>
                      <a:r>
                        <a:rPr lang="pl-PL" sz="2400" dirty="0" err="1"/>
                        <a:t>Centrality</a:t>
                      </a:r>
                      <a:endParaRPr lang="en-GB" sz="24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  <a:endParaRPr lang="en-GB" sz="24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aseline="0" dirty="0"/>
                        <a:t>Ranking</a:t>
                      </a:r>
                      <a:endParaRPr lang="en-GB" sz="24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pl-PL" sz="2400" b="1" dirty="0"/>
                        <a:t>Degree</a:t>
                      </a:r>
                      <a:endParaRPr lang="en-GB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2400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pl-PL" sz="2400" b="1" dirty="0"/>
                        <a:t>Closeness</a:t>
                      </a:r>
                      <a:endParaRPr lang="en-GB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pl-PL" sz="2400" b="1" dirty="0"/>
                        <a:t>Betweenness</a:t>
                      </a:r>
                      <a:endParaRPr lang="en-GB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588B868-05D0-FEEC-A7F0-389CC5224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814614"/>
              </p:ext>
            </p:extLst>
          </p:nvPr>
        </p:nvGraphicFramePr>
        <p:xfrm>
          <a:off x="1612438" y="2330668"/>
          <a:ext cx="8729109" cy="2668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9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9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0526">
                <a:tc>
                  <a:txBody>
                    <a:bodyPr/>
                    <a:lstStyle/>
                    <a:p>
                      <a:pPr algn="ctr"/>
                      <a:r>
                        <a:rPr lang="pl-PL" sz="2400" dirty="0"/>
                        <a:t>Centrality</a:t>
                      </a:r>
                      <a:endParaRPr lang="en-GB" sz="24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Value</a:t>
                      </a:r>
                      <a:endParaRPr lang="en-GB" sz="24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baseline="0" dirty="0"/>
                        <a:t>Ranking</a:t>
                      </a:r>
                      <a:endParaRPr lang="en-GB" sz="2400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pl-PL" sz="2400" b="1" dirty="0"/>
                        <a:t>Degree</a:t>
                      </a:r>
                      <a:endParaRPr lang="en-GB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P</a:t>
                      </a:r>
                      <a:endParaRPr lang="pl-PL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NP-complete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pl-PL" sz="2400" b="1" dirty="0"/>
                        <a:t>Closeness</a:t>
                      </a:r>
                      <a:endParaRPr lang="en-GB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NP-complete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NP-complete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/>
                      <a:r>
                        <a:rPr lang="pl-PL" sz="2400" b="1" dirty="0"/>
                        <a:t>Betweenness</a:t>
                      </a:r>
                      <a:endParaRPr lang="en-GB" sz="24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NP-complete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chemeClr val="bg1"/>
                          </a:solidFill>
                        </a:rPr>
                        <a:t>NP-complete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042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D3555-8447-89C7-561E-3463D998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FA24B-9D9E-27E3-96A4-CAD0CEB8C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NP-hardness of decreasing degree ranking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40FF22-D11C-337E-AD98-DD8CAFF05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 Waniek, T Michalak, M Wooldridge, T Rahwan. </a:t>
            </a:r>
            <a:r>
              <a:rPr lang="en-US" b="1" dirty="0"/>
              <a:t>How members of covert networks conceal the identities of their leaders.</a:t>
            </a:r>
            <a:r>
              <a:rPr lang="en-US" dirty="0"/>
              <a:t> </a:t>
            </a:r>
            <a:r>
              <a:rPr lang="en-US" i="1" dirty="0"/>
              <a:t>ACM TIST</a:t>
            </a:r>
            <a:r>
              <a:rPr lang="en-US" dirty="0"/>
              <a:t> (2021)</a:t>
            </a:r>
          </a:p>
        </p:txBody>
      </p:sp>
      <p:sp>
        <p:nvSpPr>
          <p:cNvPr id="6" name="Rounded Rectangle 240">
            <a:extLst>
              <a:ext uri="{FF2B5EF4-FFF2-40B4-BE49-F238E27FC236}">
                <a16:creationId xmlns:a16="http://schemas.microsoft.com/office/drawing/2014/main" id="{3C9AE667-D848-731C-20A2-73F45816C7D1}"/>
              </a:ext>
            </a:extLst>
          </p:cNvPr>
          <p:cNvSpPr/>
          <p:nvPr/>
        </p:nvSpPr>
        <p:spPr>
          <a:xfrm>
            <a:off x="920044" y="5416761"/>
            <a:ext cx="3339930" cy="83504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Finding </a:t>
            </a:r>
            <a:r>
              <a:rPr lang="en-US" sz="2400" b="1" i="1" dirty="0"/>
              <a:t>k</a:t>
            </a:r>
            <a:r>
              <a:rPr lang="en-US" sz="2400" b="1" dirty="0"/>
              <a:t>-clique problem</a:t>
            </a:r>
            <a:endParaRPr lang="en-GB" sz="2400" b="1" dirty="0"/>
          </a:p>
        </p:txBody>
      </p:sp>
      <p:sp>
        <p:nvSpPr>
          <p:cNvPr id="7" name="Rounded Rectangle 241">
            <a:extLst>
              <a:ext uri="{FF2B5EF4-FFF2-40B4-BE49-F238E27FC236}">
                <a16:creationId xmlns:a16="http://schemas.microsoft.com/office/drawing/2014/main" id="{124EE0C4-78A1-DDBE-CEEC-14805C45B34C}"/>
              </a:ext>
            </a:extLst>
          </p:cNvPr>
          <p:cNvSpPr/>
          <p:nvPr/>
        </p:nvSpPr>
        <p:spPr>
          <a:xfrm>
            <a:off x="5766384" y="5416761"/>
            <a:ext cx="3657263" cy="83504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Decreasing</a:t>
            </a:r>
            <a:r>
              <a:rPr lang="pl-PL" sz="2400" b="1" dirty="0"/>
              <a:t> </a:t>
            </a:r>
            <a:r>
              <a:rPr lang="en-US" sz="2400" b="1" dirty="0"/>
              <a:t>degree</a:t>
            </a:r>
            <a:r>
              <a:rPr lang="pl-PL" sz="2400" b="1" dirty="0"/>
              <a:t> </a:t>
            </a:r>
            <a:r>
              <a:rPr lang="en-US" sz="2400" b="1" dirty="0"/>
              <a:t>c</a:t>
            </a:r>
            <a:r>
              <a:rPr lang="pl-PL" sz="2400" b="1" dirty="0"/>
              <a:t>entrality</a:t>
            </a:r>
            <a:r>
              <a:rPr lang="en-US" sz="2400" b="1" dirty="0"/>
              <a:t> ranking</a:t>
            </a:r>
            <a:r>
              <a:rPr lang="pl-PL" sz="2400" b="1" dirty="0"/>
              <a:t> </a:t>
            </a:r>
            <a:r>
              <a:rPr lang="en-US" sz="2400" b="1" dirty="0"/>
              <a:t>p</a:t>
            </a:r>
            <a:r>
              <a:rPr lang="pl-PL" sz="2400" b="1" dirty="0"/>
              <a:t>roblem</a:t>
            </a:r>
            <a:endParaRPr lang="en-GB" sz="2400" b="1" dirty="0"/>
          </a:p>
        </p:txBody>
      </p:sp>
      <p:sp>
        <p:nvSpPr>
          <p:cNvPr id="8" name="Right Arrow 183">
            <a:extLst>
              <a:ext uri="{FF2B5EF4-FFF2-40B4-BE49-F238E27FC236}">
                <a16:creationId xmlns:a16="http://schemas.microsoft.com/office/drawing/2014/main" id="{6A287B46-F29B-15CB-3A51-31D7920F242A}"/>
              </a:ext>
            </a:extLst>
          </p:cNvPr>
          <p:cNvSpPr/>
          <p:nvPr/>
        </p:nvSpPr>
        <p:spPr>
          <a:xfrm>
            <a:off x="4282775" y="2527027"/>
            <a:ext cx="878327" cy="690331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ight Arrow 597">
            <a:extLst>
              <a:ext uri="{FF2B5EF4-FFF2-40B4-BE49-F238E27FC236}">
                <a16:creationId xmlns:a16="http://schemas.microsoft.com/office/drawing/2014/main" id="{F777F746-B02B-A176-AA4C-FC250A714D78}"/>
              </a:ext>
            </a:extLst>
          </p:cNvPr>
          <p:cNvSpPr/>
          <p:nvPr/>
        </p:nvSpPr>
        <p:spPr>
          <a:xfrm flipH="1">
            <a:off x="4282775" y="3517861"/>
            <a:ext cx="878327" cy="690331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14E343-B807-684C-2503-80D5035AA9F2}"/>
              </a:ext>
            </a:extLst>
          </p:cNvPr>
          <p:cNvGrpSpPr/>
          <p:nvPr/>
        </p:nvGrpSpPr>
        <p:grpSpPr>
          <a:xfrm>
            <a:off x="1317602" y="2246563"/>
            <a:ext cx="2365237" cy="2203124"/>
            <a:chOff x="1982225" y="2673087"/>
            <a:chExt cx="2365237" cy="22031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1C9663EC-0E34-774D-E6EB-8EF5C181FA6A}"/>
                    </a:ext>
                  </a:extLst>
                </p:cNvPr>
                <p:cNvSpPr/>
                <p:nvPr/>
              </p:nvSpPr>
              <p:spPr>
                <a:xfrm>
                  <a:off x="1982225" y="3543867"/>
                  <a:ext cx="480089" cy="48008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D74D0791-340E-F6C0-AA48-17C68361E5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2225" y="3543867"/>
                  <a:ext cx="480089" cy="480089"/>
                </a:xfrm>
                <a:prstGeom prst="ellipse">
                  <a:avLst/>
                </a:prstGeom>
                <a:blipFill>
                  <a:blip r:embed="rId3"/>
                  <a:stretch>
                    <a:fillRect l="-886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5C3E9F64-82C6-AEE3-C5C5-CCEC285FBCB0}"/>
                    </a:ext>
                  </a:extLst>
                </p:cNvPr>
                <p:cNvSpPr/>
                <p:nvPr/>
              </p:nvSpPr>
              <p:spPr>
                <a:xfrm>
                  <a:off x="2913221" y="2673087"/>
                  <a:ext cx="480089" cy="48008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3A541DBC-3ABE-C12D-50B5-8D575C0CD4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3221" y="2673087"/>
                  <a:ext cx="480089" cy="480089"/>
                </a:xfrm>
                <a:prstGeom prst="ellipse">
                  <a:avLst/>
                </a:prstGeom>
                <a:blipFill>
                  <a:blip r:embed="rId4"/>
                  <a:stretch>
                    <a:fillRect l="-886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E73F4682-9EF2-163C-1B2F-79A2464C831D}"/>
                    </a:ext>
                  </a:extLst>
                </p:cNvPr>
                <p:cNvSpPr/>
                <p:nvPr/>
              </p:nvSpPr>
              <p:spPr>
                <a:xfrm>
                  <a:off x="3867373" y="3543867"/>
                  <a:ext cx="480089" cy="48008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DF3D1915-798F-C24F-BAFE-0F39C81361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7373" y="3543867"/>
                  <a:ext cx="480089" cy="480089"/>
                </a:xfrm>
                <a:prstGeom prst="ellipse">
                  <a:avLst/>
                </a:prstGeom>
                <a:blipFill>
                  <a:blip r:embed="rId5"/>
                  <a:stretch>
                    <a:fillRect l="-759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540494DD-970B-C867-12EA-DAF81EBE901E}"/>
                    </a:ext>
                  </a:extLst>
                </p:cNvPr>
                <p:cNvSpPr/>
                <p:nvPr/>
              </p:nvSpPr>
              <p:spPr>
                <a:xfrm>
                  <a:off x="2913221" y="4396122"/>
                  <a:ext cx="480089" cy="48008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ADEF9F47-1DEF-0A24-9E25-9705E201CF5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3221" y="4396122"/>
                  <a:ext cx="480089" cy="480089"/>
                </a:xfrm>
                <a:prstGeom prst="ellipse">
                  <a:avLst/>
                </a:prstGeom>
                <a:blipFill>
                  <a:blip r:embed="rId6"/>
                  <a:stretch>
                    <a:fillRect l="-8861" b="-128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3224B3E-E9CC-46B3-A697-7725E77C5344}"/>
                </a:ext>
              </a:extLst>
            </p:cNvPr>
            <p:cNvCxnSpPr>
              <a:stCxn id="12" idx="4"/>
              <a:endCxn id="14" idx="0"/>
            </p:cNvCxnSpPr>
            <p:nvPr/>
          </p:nvCxnSpPr>
          <p:spPr>
            <a:xfrm>
              <a:off x="3153266" y="3153174"/>
              <a:ext cx="0" cy="124294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F21B7E0-7F5D-4246-EF0F-11CE86FBE494}"/>
                </a:ext>
              </a:extLst>
            </p:cNvPr>
            <p:cNvCxnSpPr>
              <a:stCxn id="12" idx="5"/>
              <a:endCxn id="13" idx="1"/>
            </p:cNvCxnSpPr>
            <p:nvPr/>
          </p:nvCxnSpPr>
          <p:spPr>
            <a:xfrm>
              <a:off x="3323002" y="3082866"/>
              <a:ext cx="614679" cy="5313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0C23A4A-63E0-ECD7-882D-23E14B893649}"/>
                </a:ext>
              </a:extLst>
            </p:cNvPr>
            <p:cNvCxnSpPr>
              <a:stCxn id="14" idx="7"/>
              <a:endCxn id="13" idx="3"/>
            </p:cNvCxnSpPr>
            <p:nvPr/>
          </p:nvCxnSpPr>
          <p:spPr>
            <a:xfrm flipV="1">
              <a:off x="3323002" y="3953648"/>
              <a:ext cx="614679" cy="51278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1084990-17FF-E63D-2848-C705161EFCA4}"/>
                </a:ext>
              </a:extLst>
            </p:cNvPr>
            <p:cNvCxnSpPr>
              <a:stCxn id="12" idx="3"/>
              <a:endCxn id="11" idx="7"/>
            </p:cNvCxnSpPr>
            <p:nvPr/>
          </p:nvCxnSpPr>
          <p:spPr>
            <a:xfrm flipH="1">
              <a:off x="2392006" y="3082866"/>
              <a:ext cx="591523" cy="53130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618B755-3C28-79D0-188C-BB24FDD43A20}"/>
              </a:ext>
            </a:extLst>
          </p:cNvPr>
          <p:cNvGrpSpPr/>
          <p:nvPr/>
        </p:nvGrpSpPr>
        <p:grpSpPr>
          <a:xfrm>
            <a:off x="9567027" y="4095809"/>
            <a:ext cx="2527562" cy="1174807"/>
            <a:chOff x="8878200" y="4528710"/>
            <a:chExt cx="2674236" cy="11748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2077510-ABCE-25F5-21F7-710206089D03}"/>
                    </a:ext>
                  </a:extLst>
                </p:cNvPr>
                <p:cNvSpPr/>
                <p:nvPr/>
              </p:nvSpPr>
              <p:spPr>
                <a:xfrm>
                  <a:off x="8878200" y="4528710"/>
                  <a:ext cx="2674236" cy="1174807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r>
                    <a:rPr lang="en-US" sz="2000" dirty="0">
                      <a:solidFill>
                        <a:schemeClr val="tx1"/>
                      </a:solidFill>
                    </a:rPr>
                    <a:t>Budget	    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  <a:p>
                  <a:pPr algn="just"/>
                  <a:r>
                    <a:rPr lang="en-US" sz="2000" dirty="0">
                      <a:solidFill>
                        <a:schemeClr val="tx1"/>
                      </a:solidFill>
                    </a:rPr>
                    <a:t>Safety</a:t>
                  </a:r>
                </a:p>
                <a:p>
                  <a:pPr algn="just"/>
                  <a:r>
                    <a:rPr lang="en-US" sz="2000" dirty="0">
                      <a:solidFill>
                        <a:schemeClr val="tx1"/>
                      </a:solidFill>
                    </a:rPr>
                    <a:t>threshold</a:t>
                  </a: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2077510-ABCE-25F5-21F7-710206089D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8200" y="4528710"/>
                  <a:ext cx="2674236" cy="117480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BADC7ED-9503-C566-9A6C-567CDE8FBA12}"/>
                    </a:ext>
                  </a:extLst>
                </p:cNvPr>
                <p:cNvSpPr txBox="1"/>
                <p:nvPr/>
              </p:nvSpPr>
              <p:spPr>
                <a:xfrm>
                  <a:off x="10087254" y="5133504"/>
                  <a:ext cx="84407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BADC7ED-9503-C566-9A6C-567CDE8FBA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7254" y="5133504"/>
                  <a:ext cx="84407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C8010E6-CB4D-B806-4BFC-3C55C440A6A4}"/>
              </a:ext>
            </a:extLst>
          </p:cNvPr>
          <p:cNvGrpSpPr/>
          <p:nvPr/>
        </p:nvGrpSpPr>
        <p:grpSpPr>
          <a:xfrm>
            <a:off x="5705473" y="1317213"/>
            <a:ext cx="4081554" cy="3936999"/>
            <a:chOff x="5705473" y="1317213"/>
            <a:chExt cx="4081554" cy="39369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89299808-CFE6-2702-9425-6CC9B8DC89B8}"/>
                    </a:ext>
                  </a:extLst>
                </p:cNvPr>
                <p:cNvSpPr/>
                <p:nvPr/>
              </p:nvSpPr>
              <p:spPr>
                <a:xfrm>
                  <a:off x="6533874" y="3108081"/>
                  <a:ext cx="480089" cy="480089"/>
                </a:xfrm>
                <a:prstGeom prst="ellipse">
                  <a:avLst/>
                </a:prstGeom>
                <a:solidFill>
                  <a:schemeClr val="tx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/>
                </a:p>
              </p:txBody>
            </p:sp>
          </mc:Choice>
          <mc:Fallback xmlns=""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C586D955-9425-FE93-0F88-B93E7EC351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3874" y="3108081"/>
                  <a:ext cx="480089" cy="480089"/>
                </a:xfrm>
                <a:prstGeom prst="ellipse">
                  <a:avLst/>
                </a:prstGeom>
                <a:blipFill>
                  <a:blip r:embed="rId9"/>
                  <a:stretch>
                    <a:fillRect l="-8861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B9677A89-69BE-1994-B3C8-A1DF87522D73}"/>
                    </a:ext>
                  </a:extLst>
                </p:cNvPr>
                <p:cNvSpPr/>
                <p:nvPr/>
              </p:nvSpPr>
              <p:spPr>
                <a:xfrm>
                  <a:off x="7464870" y="2237301"/>
                  <a:ext cx="480089" cy="480089"/>
                </a:xfrm>
                <a:prstGeom prst="ellipse">
                  <a:avLst/>
                </a:prstGeom>
                <a:solidFill>
                  <a:schemeClr val="tx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/>
                </a:p>
              </p:txBody>
            </p:sp>
          </mc:Choice>
          <mc:Fallback xmlns="">
            <p:sp>
              <p:nvSpPr>
                <p:cNvPr id="210" name="Oval 209">
                  <a:extLst>
                    <a:ext uri="{FF2B5EF4-FFF2-40B4-BE49-F238E27FC236}">
                      <a16:creationId xmlns:a16="http://schemas.microsoft.com/office/drawing/2014/main" id="{902BBCE9-5622-E256-8AAC-706AFF6DA9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4870" y="2237301"/>
                  <a:ext cx="480089" cy="480089"/>
                </a:xfrm>
                <a:prstGeom prst="ellipse">
                  <a:avLst/>
                </a:prstGeom>
                <a:blipFill>
                  <a:blip r:embed="rId10"/>
                  <a:stretch>
                    <a:fillRect l="-8974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7CF42E92-BD83-5700-92AF-C27070BA8DE0}"/>
                    </a:ext>
                  </a:extLst>
                </p:cNvPr>
                <p:cNvSpPr/>
                <p:nvPr/>
              </p:nvSpPr>
              <p:spPr>
                <a:xfrm>
                  <a:off x="8419022" y="3108081"/>
                  <a:ext cx="480089" cy="480089"/>
                </a:xfrm>
                <a:prstGeom prst="ellipse">
                  <a:avLst/>
                </a:prstGeom>
                <a:solidFill>
                  <a:schemeClr val="tx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/>
                </a:p>
              </p:txBody>
            </p:sp>
          </mc:Choice>
          <mc:Fallback xmlns="">
            <p:sp>
              <p:nvSpPr>
                <p:cNvPr id="211" name="Oval 210">
                  <a:extLst>
                    <a:ext uri="{FF2B5EF4-FFF2-40B4-BE49-F238E27FC236}">
                      <a16:creationId xmlns:a16="http://schemas.microsoft.com/office/drawing/2014/main" id="{F07CA811-C9A3-C580-1122-DB81FD1803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19022" y="3108081"/>
                  <a:ext cx="480089" cy="480089"/>
                </a:xfrm>
                <a:prstGeom prst="ellipse">
                  <a:avLst/>
                </a:prstGeom>
                <a:blipFill>
                  <a:blip r:embed="rId11"/>
                  <a:stretch>
                    <a:fillRect l="-8861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697CD3BC-F60D-7544-5398-50472033B193}"/>
                    </a:ext>
                  </a:extLst>
                </p:cNvPr>
                <p:cNvSpPr/>
                <p:nvPr/>
              </p:nvSpPr>
              <p:spPr>
                <a:xfrm>
                  <a:off x="7464870" y="3960335"/>
                  <a:ext cx="480089" cy="480089"/>
                </a:xfrm>
                <a:prstGeom prst="ellipse">
                  <a:avLst/>
                </a:prstGeom>
                <a:solidFill>
                  <a:schemeClr val="tx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400" b="1" i="1" dirty="0"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/>
                </a:p>
              </p:txBody>
            </p:sp>
          </mc:Choice>
          <mc:Fallback xmlns="">
            <p:sp>
              <p:nvSpPr>
                <p:cNvPr id="212" name="Oval 211">
                  <a:extLst>
                    <a:ext uri="{FF2B5EF4-FFF2-40B4-BE49-F238E27FC236}">
                      <a16:creationId xmlns:a16="http://schemas.microsoft.com/office/drawing/2014/main" id="{415909EE-CA14-51F8-D114-110126A301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4870" y="3960335"/>
                  <a:ext cx="480089" cy="480089"/>
                </a:xfrm>
                <a:prstGeom prst="ellipse">
                  <a:avLst/>
                </a:prstGeom>
                <a:blipFill>
                  <a:blip r:embed="rId12"/>
                  <a:stretch>
                    <a:fillRect l="-8974" b="-1282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A7DAC14-8ECA-218E-B42B-D12D3E861AB4}"/>
                </a:ext>
              </a:extLst>
            </p:cNvPr>
            <p:cNvCxnSpPr>
              <a:stCxn id="24" idx="4"/>
              <a:endCxn id="26" idx="0"/>
            </p:cNvCxnSpPr>
            <p:nvPr/>
          </p:nvCxnSpPr>
          <p:spPr>
            <a:xfrm>
              <a:off x="7704914" y="2717388"/>
              <a:ext cx="0" cy="1242946"/>
            </a:xfrm>
            <a:prstGeom prst="line">
              <a:avLst/>
            </a:prstGeom>
            <a:ln w="5715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B383F34-3ACD-1F1A-4329-4BD1CFD71731}"/>
                </a:ext>
              </a:extLst>
            </p:cNvPr>
            <p:cNvCxnSpPr>
              <a:stCxn id="24" idx="5"/>
              <a:endCxn id="25" idx="1"/>
            </p:cNvCxnSpPr>
            <p:nvPr/>
          </p:nvCxnSpPr>
          <p:spPr>
            <a:xfrm>
              <a:off x="7874650" y="2647080"/>
              <a:ext cx="614679" cy="531307"/>
            </a:xfrm>
            <a:prstGeom prst="line">
              <a:avLst/>
            </a:prstGeom>
            <a:ln w="5715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3FB898B-CBF0-11A8-53F5-0932CB0CCA32}"/>
                </a:ext>
              </a:extLst>
            </p:cNvPr>
            <p:cNvCxnSpPr>
              <a:stCxn id="26" idx="7"/>
              <a:endCxn id="25" idx="3"/>
            </p:cNvCxnSpPr>
            <p:nvPr/>
          </p:nvCxnSpPr>
          <p:spPr>
            <a:xfrm flipV="1">
              <a:off x="7874650" y="3517861"/>
              <a:ext cx="614679" cy="512782"/>
            </a:xfrm>
            <a:prstGeom prst="line">
              <a:avLst/>
            </a:prstGeom>
            <a:ln w="5715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E65694A-45C0-3E3F-34BB-7B1035E484E8}"/>
                </a:ext>
              </a:extLst>
            </p:cNvPr>
            <p:cNvCxnSpPr>
              <a:stCxn id="24" idx="3"/>
              <a:endCxn id="23" idx="7"/>
            </p:cNvCxnSpPr>
            <p:nvPr/>
          </p:nvCxnSpPr>
          <p:spPr>
            <a:xfrm flipH="1">
              <a:off x="6943654" y="2647080"/>
              <a:ext cx="591523" cy="531307"/>
            </a:xfrm>
            <a:prstGeom prst="line">
              <a:avLst/>
            </a:prstGeom>
            <a:ln w="57150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7D2FDAD-1101-4A75-327A-7497F5971B36}"/>
                </a:ext>
              </a:extLst>
            </p:cNvPr>
            <p:cNvCxnSpPr>
              <a:cxnSpLocks/>
              <a:stCxn id="51" idx="3"/>
              <a:endCxn id="24" idx="6"/>
            </p:cNvCxnSpPr>
            <p:nvPr/>
          </p:nvCxnSpPr>
          <p:spPr>
            <a:xfrm flipH="1">
              <a:off x="7944959" y="2340169"/>
              <a:ext cx="936088" cy="1371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76BA1BC-3788-C049-D5A0-7C766024EB48}"/>
                </a:ext>
              </a:extLst>
            </p:cNvPr>
            <p:cNvCxnSpPr>
              <a:cxnSpLocks/>
              <a:stCxn id="51" idx="3"/>
              <a:endCxn id="23" idx="7"/>
            </p:cNvCxnSpPr>
            <p:nvPr/>
          </p:nvCxnSpPr>
          <p:spPr>
            <a:xfrm flipH="1">
              <a:off x="6943656" y="2340169"/>
              <a:ext cx="1937391" cy="83821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1ACE0A8-B9CF-F062-935D-929B7313FCE2}"/>
                </a:ext>
              </a:extLst>
            </p:cNvPr>
            <p:cNvCxnSpPr>
              <a:cxnSpLocks/>
              <a:stCxn id="51" idx="3"/>
              <a:endCxn id="26" idx="0"/>
            </p:cNvCxnSpPr>
            <p:nvPr/>
          </p:nvCxnSpPr>
          <p:spPr>
            <a:xfrm flipH="1">
              <a:off x="7704915" y="2340169"/>
              <a:ext cx="1176132" cy="162016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B06D43-27FF-3AFC-D612-8E1F86806A5D}"/>
                </a:ext>
              </a:extLst>
            </p:cNvPr>
            <p:cNvCxnSpPr>
              <a:cxnSpLocks/>
              <a:stCxn id="51" idx="3"/>
              <a:endCxn id="25" idx="0"/>
            </p:cNvCxnSpPr>
            <p:nvPr/>
          </p:nvCxnSpPr>
          <p:spPr>
            <a:xfrm flipH="1">
              <a:off x="8659067" y="2340169"/>
              <a:ext cx="221980" cy="76791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BE0ED11-A9E7-A185-2AD9-18F3FC492148}"/>
                </a:ext>
              </a:extLst>
            </p:cNvPr>
            <p:cNvSpPr/>
            <p:nvPr/>
          </p:nvSpPr>
          <p:spPr>
            <a:xfrm>
              <a:off x="7193937" y="1317214"/>
              <a:ext cx="439998" cy="439998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9E77EAA-83E9-DB6C-FFE5-A66C20629459}"/>
                </a:ext>
              </a:extLst>
            </p:cNvPr>
            <p:cNvSpPr/>
            <p:nvPr/>
          </p:nvSpPr>
          <p:spPr>
            <a:xfrm>
              <a:off x="7837059" y="1317213"/>
              <a:ext cx="439998" cy="439998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627642A-653C-621E-BE50-2C099A4B7887}"/>
                </a:ext>
              </a:extLst>
            </p:cNvPr>
            <p:cNvCxnSpPr>
              <a:stCxn id="24" idx="0"/>
              <a:endCxn id="35" idx="4"/>
            </p:cNvCxnSpPr>
            <p:nvPr/>
          </p:nvCxnSpPr>
          <p:spPr>
            <a:xfrm flipH="1" flipV="1">
              <a:off x="7413938" y="1757212"/>
              <a:ext cx="290978" cy="4800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A439FD-CAB5-AC02-859C-F91E76BEADDA}"/>
                </a:ext>
              </a:extLst>
            </p:cNvPr>
            <p:cNvCxnSpPr>
              <a:stCxn id="24" idx="0"/>
              <a:endCxn id="36" idx="4"/>
            </p:cNvCxnSpPr>
            <p:nvPr/>
          </p:nvCxnSpPr>
          <p:spPr>
            <a:xfrm flipV="1">
              <a:off x="7704915" y="1757211"/>
              <a:ext cx="352144" cy="48008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6E640BE-9C80-161D-AE2E-A86D2E61BEDE}"/>
                </a:ext>
              </a:extLst>
            </p:cNvPr>
            <p:cNvSpPr/>
            <p:nvPr/>
          </p:nvSpPr>
          <p:spPr>
            <a:xfrm>
              <a:off x="7198598" y="4814213"/>
              <a:ext cx="439998" cy="439998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F091033-174A-4FF4-80D2-329439CAC58E}"/>
                </a:ext>
              </a:extLst>
            </p:cNvPr>
            <p:cNvSpPr/>
            <p:nvPr/>
          </p:nvSpPr>
          <p:spPr>
            <a:xfrm>
              <a:off x="7841720" y="4814214"/>
              <a:ext cx="439998" cy="439998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E0A9889-5908-18F9-C2B6-4E1BB18D6FE8}"/>
                </a:ext>
              </a:extLst>
            </p:cNvPr>
            <p:cNvCxnSpPr>
              <a:stCxn id="26" idx="4"/>
              <a:endCxn id="39" idx="0"/>
            </p:cNvCxnSpPr>
            <p:nvPr/>
          </p:nvCxnSpPr>
          <p:spPr>
            <a:xfrm flipH="1">
              <a:off x="7418598" y="4440424"/>
              <a:ext cx="286317" cy="3737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D8EF223-73E0-6C35-C2CC-05B2403883D2}"/>
                </a:ext>
              </a:extLst>
            </p:cNvPr>
            <p:cNvCxnSpPr>
              <a:stCxn id="26" idx="4"/>
              <a:endCxn id="40" idx="0"/>
            </p:cNvCxnSpPr>
            <p:nvPr/>
          </p:nvCxnSpPr>
          <p:spPr>
            <a:xfrm>
              <a:off x="7704915" y="4440423"/>
              <a:ext cx="356805" cy="37379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A794C5C-971B-B4C1-41B9-2AFF20F7C67A}"/>
                </a:ext>
              </a:extLst>
            </p:cNvPr>
            <p:cNvSpPr/>
            <p:nvPr/>
          </p:nvSpPr>
          <p:spPr>
            <a:xfrm>
              <a:off x="9347028" y="2770906"/>
              <a:ext cx="439998" cy="439998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9B854F6-48D0-5511-B83B-899CFBE4040A}"/>
                </a:ext>
              </a:extLst>
            </p:cNvPr>
            <p:cNvSpPr/>
            <p:nvPr/>
          </p:nvSpPr>
          <p:spPr>
            <a:xfrm>
              <a:off x="9347029" y="3414027"/>
              <a:ext cx="439998" cy="439998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8625A33-51E5-1830-4B4B-8B46A6433B79}"/>
                </a:ext>
              </a:extLst>
            </p:cNvPr>
            <p:cNvCxnSpPr>
              <a:stCxn id="25" idx="6"/>
              <a:endCxn id="43" idx="2"/>
            </p:cNvCxnSpPr>
            <p:nvPr/>
          </p:nvCxnSpPr>
          <p:spPr>
            <a:xfrm flipV="1">
              <a:off x="8899110" y="2990906"/>
              <a:ext cx="447918" cy="3572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2D44250-B910-65B0-3436-6AFED459BCA5}"/>
                </a:ext>
              </a:extLst>
            </p:cNvPr>
            <p:cNvCxnSpPr>
              <a:stCxn id="25" idx="6"/>
              <a:endCxn id="44" idx="2"/>
            </p:cNvCxnSpPr>
            <p:nvPr/>
          </p:nvCxnSpPr>
          <p:spPr>
            <a:xfrm>
              <a:off x="8899111" y="3348125"/>
              <a:ext cx="447919" cy="2859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4A0C58C-ECDB-C198-7ED8-895BD2BC968B}"/>
                </a:ext>
              </a:extLst>
            </p:cNvPr>
            <p:cNvSpPr/>
            <p:nvPr/>
          </p:nvSpPr>
          <p:spPr>
            <a:xfrm flipH="1">
              <a:off x="5705474" y="2770906"/>
              <a:ext cx="439998" cy="439998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57BF78A-3B2E-EE41-1257-C187482E4E62}"/>
                </a:ext>
              </a:extLst>
            </p:cNvPr>
            <p:cNvSpPr/>
            <p:nvPr/>
          </p:nvSpPr>
          <p:spPr>
            <a:xfrm flipH="1">
              <a:off x="5705473" y="3414027"/>
              <a:ext cx="439998" cy="439998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F609D9B-5ABA-27AD-8839-D254159B12E1}"/>
                </a:ext>
              </a:extLst>
            </p:cNvPr>
            <p:cNvCxnSpPr>
              <a:stCxn id="23" idx="2"/>
              <a:endCxn id="47" idx="2"/>
            </p:cNvCxnSpPr>
            <p:nvPr/>
          </p:nvCxnSpPr>
          <p:spPr>
            <a:xfrm flipH="1" flipV="1">
              <a:off x="6145472" y="2990906"/>
              <a:ext cx="388401" cy="3572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8763BC5-463A-B264-5602-EA3D6D8C8A96}"/>
                </a:ext>
              </a:extLst>
            </p:cNvPr>
            <p:cNvCxnSpPr>
              <a:stCxn id="23" idx="2"/>
              <a:endCxn id="48" idx="2"/>
            </p:cNvCxnSpPr>
            <p:nvPr/>
          </p:nvCxnSpPr>
          <p:spPr>
            <a:xfrm flipH="1">
              <a:off x="6145472" y="3348125"/>
              <a:ext cx="388403" cy="2859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73752D97-C6F8-3437-072F-95374EB0B3F7}"/>
                </a:ext>
              </a:extLst>
            </p:cNvPr>
            <p:cNvSpPr/>
            <p:nvPr/>
          </p:nvSpPr>
          <p:spPr>
            <a:xfrm>
              <a:off x="8815451" y="1957847"/>
              <a:ext cx="447918" cy="447918"/>
            </a:xfrm>
            <a:prstGeom prst="ellipse">
              <a:avLst/>
            </a:prstGeom>
            <a:solidFill>
              <a:srgbClr val="0070C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BD6378A-219F-03E2-D732-1368A9AC3BA1}"/>
                    </a:ext>
                  </a:extLst>
                </p:cNvPr>
                <p:cNvSpPr txBox="1"/>
                <p:nvPr/>
              </p:nvSpPr>
              <p:spPr>
                <a:xfrm>
                  <a:off x="9107488" y="1577404"/>
                  <a:ext cx="624530" cy="523220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pl-PL" sz="4800" dirty="0"/>
                </a:p>
              </p:txBody>
            </p:sp>
          </mc:Choice>
          <mc:Fallback xmlns="">
            <p:sp>
              <p:nvSpPr>
                <p:cNvPr id="246" name="TextBox 245">
                  <a:extLst>
                    <a:ext uri="{FF2B5EF4-FFF2-40B4-BE49-F238E27FC236}">
                      <a16:creationId xmlns:a16="http://schemas.microsoft.com/office/drawing/2014/main" id="{4FD48545-4CA8-1A95-F2EC-8D692FD74A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07488" y="1577404"/>
                  <a:ext cx="624530" cy="52322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381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66D1AB2-572A-A56A-5F12-B43FA84EE39E}"/>
              </a:ext>
            </a:extLst>
          </p:cNvPr>
          <p:cNvCxnSpPr>
            <a:cxnSpLocks/>
            <a:stCxn id="26" idx="0"/>
            <a:endCxn id="24" idx="4"/>
          </p:cNvCxnSpPr>
          <p:nvPr/>
        </p:nvCxnSpPr>
        <p:spPr>
          <a:xfrm flipV="1">
            <a:off x="7704915" y="2717390"/>
            <a:ext cx="0" cy="1242945"/>
          </a:xfrm>
          <a:prstGeom prst="line">
            <a:avLst/>
          </a:prstGeom>
          <a:ln w="101600">
            <a:solidFill>
              <a:srgbClr val="008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3502E32-5E97-ECA3-04CF-583F76CC120C}"/>
              </a:ext>
            </a:extLst>
          </p:cNvPr>
          <p:cNvCxnSpPr>
            <a:cxnSpLocks/>
            <a:stCxn id="25" idx="1"/>
            <a:endCxn id="24" idx="5"/>
          </p:cNvCxnSpPr>
          <p:nvPr/>
        </p:nvCxnSpPr>
        <p:spPr>
          <a:xfrm flipH="1" flipV="1">
            <a:off x="7874652" y="2647083"/>
            <a:ext cx="614677" cy="531305"/>
          </a:xfrm>
          <a:prstGeom prst="line">
            <a:avLst/>
          </a:prstGeom>
          <a:ln w="101600">
            <a:solidFill>
              <a:srgbClr val="008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AD8723F-9120-5C66-0AC3-CA93F3320023}"/>
              </a:ext>
            </a:extLst>
          </p:cNvPr>
          <p:cNvCxnSpPr>
            <a:cxnSpLocks/>
            <a:stCxn id="25" idx="3"/>
            <a:endCxn id="26" idx="7"/>
          </p:cNvCxnSpPr>
          <p:nvPr/>
        </p:nvCxnSpPr>
        <p:spPr>
          <a:xfrm flipH="1">
            <a:off x="7874652" y="3517863"/>
            <a:ext cx="614677" cy="512779"/>
          </a:xfrm>
          <a:prstGeom prst="line">
            <a:avLst/>
          </a:prstGeom>
          <a:ln w="101600">
            <a:solidFill>
              <a:srgbClr val="008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75585A3-91F6-053A-F2E8-D9D2F775B75E}"/>
              </a:ext>
            </a:extLst>
          </p:cNvPr>
          <p:cNvCxnSpPr>
            <a:cxnSpLocks/>
            <a:stCxn id="14" idx="0"/>
            <a:endCxn id="12" idx="4"/>
          </p:cNvCxnSpPr>
          <p:nvPr/>
        </p:nvCxnSpPr>
        <p:spPr>
          <a:xfrm flipV="1">
            <a:off x="2488643" y="2726652"/>
            <a:ext cx="0" cy="1242946"/>
          </a:xfrm>
          <a:prstGeom prst="line">
            <a:avLst/>
          </a:prstGeom>
          <a:ln w="101600">
            <a:solidFill>
              <a:srgbClr val="008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09E3DEA-EE32-EF0C-6C9C-E6937FE79F25}"/>
              </a:ext>
            </a:extLst>
          </p:cNvPr>
          <p:cNvCxnSpPr>
            <a:cxnSpLocks/>
            <a:stCxn id="13" idx="1"/>
            <a:endCxn id="12" idx="5"/>
          </p:cNvCxnSpPr>
          <p:nvPr/>
        </p:nvCxnSpPr>
        <p:spPr>
          <a:xfrm flipH="1" flipV="1">
            <a:off x="2658380" y="2656345"/>
            <a:ext cx="614677" cy="531305"/>
          </a:xfrm>
          <a:prstGeom prst="line">
            <a:avLst/>
          </a:prstGeom>
          <a:ln w="101600">
            <a:solidFill>
              <a:srgbClr val="008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C102D4A-D0E6-D667-8E4F-F8F918E9C2B4}"/>
              </a:ext>
            </a:extLst>
          </p:cNvPr>
          <p:cNvCxnSpPr>
            <a:cxnSpLocks/>
            <a:stCxn id="13" idx="3"/>
            <a:endCxn id="14" idx="7"/>
          </p:cNvCxnSpPr>
          <p:nvPr/>
        </p:nvCxnSpPr>
        <p:spPr>
          <a:xfrm flipH="1">
            <a:off x="2658380" y="3527125"/>
            <a:ext cx="614677" cy="512780"/>
          </a:xfrm>
          <a:prstGeom prst="line">
            <a:avLst/>
          </a:prstGeom>
          <a:ln w="101600">
            <a:solidFill>
              <a:srgbClr val="008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89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DC4F8-812D-2B61-EC67-29FE52659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C4E7A1B4-BCF2-CD38-8ADC-936D71FDCBCE}"/>
              </a:ext>
            </a:extLst>
          </p:cNvPr>
          <p:cNvCxnSpPr>
            <a:cxnSpLocks/>
            <a:stCxn id="10" idx="0"/>
            <a:endCxn id="8" idx="4"/>
          </p:cNvCxnSpPr>
          <p:nvPr/>
        </p:nvCxnSpPr>
        <p:spPr>
          <a:xfrm flipH="1" flipV="1">
            <a:off x="8125632" y="2103650"/>
            <a:ext cx="1268153" cy="18005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BF69B9C4-7B0E-E6F5-792C-1E061393F1FD}"/>
              </a:ext>
            </a:extLst>
          </p:cNvPr>
          <p:cNvCxnSpPr>
            <a:cxnSpLocks/>
            <a:stCxn id="9" idx="0"/>
            <a:endCxn id="8" idx="4"/>
          </p:cNvCxnSpPr>
          <p:nvPr/>
        </p:nvCxnSpPr>
        <p:spPr>
          <a:xfrm flipV="1">
            <a:off x="6857478" y="2103650"/>
            <a:ext cx="1268154" cy="18005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DBF6A5A-C4BF-C9F4-F85B-8DF5EE8A7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Heuristic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3A4B79-4791-41A6-3893-693F498621B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Given the </a:t>
                </a:r>
                <a:r>
                  <a:rPr lang="en-US" b="1" dirty="0"/>
                  <a:t>computational intractability </a:t>
                </a:r>
                <a:r>
                  <a:rPr lang="en-US" dirty="0"/>
                  <a:t>of the problem, reliably finding an optimal way to hide from centrality measures is </a:t>
                </a:r>
                <a:r>
                  <a:rPr lang="en-US" b="1" dirty="0"/>
                  <a:t>impossible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However, we might still be interested in a </a:t>
                </a:r>
                <a:r>
                  <a:rPr lang="en-US" b="1" dirty="0"/>
                  <a:t>good-enough solution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Moreover, a member of a social network might </a:t>
                </a:r>
                <a:r>
                  <a:rPr lang="en-US" b="1" dirty="0"/>
                  <a:t>not know its entire structure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We want to devise a </a:t>
                </a:r>
                <a:r>
                  <a:rPr lang="en-US" b="1" dirty="0"/>
                  <a:t>hiding heuristic</a:t>
                </a:r>
                <a:r>
                  <a:rPr lang="en-US" dirty="0"/>
                  <a:t> that</a:t>
                </a:r>
              </a:p>
              <a:p>
                <a:pPr lvl="1"/>
                <a:r>
                  <a:rPr lang="en-US" dirty="0"/>
                  <a:t>hides us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degr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clos</m:t>
                        </m:r>
                      </m:sub>
                    </m:sSub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betw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uses only local information</a:t>
                </a:r>
              </a:p>
              <a:p>
                <a:pPr lvl="1"/>
                <a:r>
                  <a:rPr lang="en-US" dirty="0"/>
                  <a:t>preserves our influence in the network</a:t>
                </a:r>
              </a:p>
              <a:p>
                <a:r>
                  <a:rPr lang="en-US" dirty="0"/>
                  <a:t>It is beneficial to select </a:t>
                </a:r>
                <a:r>
                  <a:rPr lang="en-US" b="1" dirty="0"/>
                  <a:t>high-degree</a:t>
                </a:r>
                <a:r>
                  <a:rPr lang="en-US" dirty="0"/>
                  <a:t> nodes in </a:t>
                </a:r>
                <a:r>
                  <a:rPr lang="en-US" b="1" dirty="0"/>
                  <a:t>step 1 </a:t>
                </a:r>
                <a:r>
                  <a:rPr lang="en-US" dirty="0"/>
                  <a:t>and </a:t>
                </a:r>
                <a:r>
                  <a:rPr lang="en-US" b="1" dirty="0"/>
                  <a:t>low-degree </a:t>
                </a:r>
                <a:r>
                  <a:rPr lang="en-US" dirty="0"/>
                  <a:t>nodes in </a:t>
                </a:r>
                <a:r>
                  <a:rPr lang="en-US" b="1" dirty="0"/>
                  <a:t>step 2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We call the heuristic </a:t>
                </a:r>
                <a:r>
                  <a:rPr lang="en-US" b="1" dirty="0"/>
                  <a:t>ROAM</a:t>
                </a:r>
                <a:r>
                  <a:rPr lang="en-US" dirty="0"/>
                  <a:t> (Remove One Add Many).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3A4B79-4791-41A6-3893-693F498621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1523" b="-2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054192-065D-4D50-30ED-4E474125E4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M. Waniek, T. P. Michalak, M. J. Wooldridge, T. Rahwan. </a:t>
            </a:r>
            <a:r>
              <a:rPr lang="en-US" b="1" dirty="0"/>
              <a:t>Hiding individuals and communities in a social network.</a:t>
            </a:r>
            <a:r>
              <a:rPr lang="en-US" dirty="0"/>
              <a:t> </a:t>
            </a:r>
            <a:r>
              <a:rPr lang="en-US" i="1" dirty="0"/>
              <a:t>Nature Human </a:t>
            </a:r>
            <a:r>
              <a:rPr lang="en-US" i="1" dirty="0" err="1"/>
              <a:t>Behaviour</a:t>
            </a:r>
            <a:r>
              <a:rPr lang="en-US" dirty="0"/>
              <a:t> (2018)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5">
                <a:extLst>
                  <a:ext uri="{FF2B5EF4-FFF2-40B4-BE49-F238E27FC236}">
                    <a16:creationId xmlns:a16="http://schemas.microsoft.com/office/drawing/2014/main" id="{0E216ED8-45C8-8828-CEF2-8BF92A0EB2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90130" y="1354622"/>
                <a:ext cx="2030770" cy="177467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ourier New" panose="02070309020205020404" pitchFamily="49" charset="0"/>
                  <a:buChar char="o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2000" b="1" dirty="0">
                    <a:solidFill>
                      <a:srgbClr val="FF0000"/>
                    </a:solidFill>
                  </a:rPr>
                  <a:t>Step 1:</a:t>
                </a:r>
                <a:br>
                  <a:rPr lang="en-US" sz="2000" b="1" dirty="0">
                    <a:solidFill>
                      <a:srgbClr val="FF0000"/>
                    </a:solidFill>
                  </a:rPr>
                </a:br>
                <a:r>
                  <a:rPr lang="pl-PL" sz="2000" b="1" dirty="0" err="1">
                    <a:solidFill>
                      <a:srgbClr val="FF0000"/>
                    </a:solidFill>
                  </a:rPr>
                  <a:t>Remove</a:t>
                </a:r>
                <a:r>
                  <a:rPr lang="pl-PL" sz="2000" b="1" dirty="0">
                    <a:solidFill>
                      <a:srgbClr val="FF0000"/>
                    </a:solidFill>
                  </a:rPr>
                  <a:t> </a:t>
                </a:r>
                <a:r>
                  <a:rPr lang="pl-PL" sz="2000" b="1" dirty="0" err="1">
                    <a:solidFill>
                      <a:srgbClr val="FF0000"/>
                    </a:solidFill>
                  </a:rPr>
                  <a:t>an</a:t>
                </a:r>
                <a:r>
                  <a:rPr lang="pl-PL" sz="2000" b="1" dirty="0">
                    <a:solidFill>
                      <a:srgbClr val="FF0000"/>
                    </a:solidFill>
                  </a:rPr>
                  <a:t> </a:t>
                </a:r>
                <a:r>
                  <a:rPr lang="pl-PL" sz="2000" b="1" dirty="0" err="1">
                    <a:solidFill>
                      <a:srgbClr val="FF0000"/>
                    </a:solidFill>
                  </a:rPr>
                  <a:t>edge</a:t>
                </a:r>
                <a:br>
                  <a:rPr lang="en-US" sz="2000" b="1" dirty="0">
                    <a:solidFill>
                      <a:srgbClr val="FF0000"/>
                    </a:solidFill>
                  </a:rPr>
                </a:br>
                <a:r>
                  <a:rPr lang="pl-PL" sz="2000" dirty="0" err="1"/>
                  <a:t>between</a:t>
                </a:r>
                <a:r>
                  <a:rPr lang="pl-PL" sz="2000" dirty="0"/>
                  <a:t> </a:t>
                </a:r>
                <a:r>
                  <a:rPr lang="en-US" sz="2000" dirty="0"/>
                  <a:t>the evader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pl-PL" sz="2000" dirty="0"/>
                  <a:t> and one of </a:t>
                </a:r>
                <a:r>
                  <a:rPr lang="en-US" sz="2000" dirty="0"/>
                  <a:t>their</a:t>
                </a:r>
                <a:r>
                  <a:rPr lang="pl-PL" sz="2000" dirty="0"/>
                  <a:t> </a:t>
                </a:r>
                <a:r>
                  <a:rPr lang="pl-PL" sz="2000" dirty="0" err="1"/>
                  <a:t>neighbours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pl-PL" sz="2000" dirty="0"/>
              </a:p>
            </p:txBody>
          </p:sp>
        </mc:Choice>
        <mc:Fallback xmlns="">
          <p:sp>
            <p:nvSpPr>
              <p:cNvPr id="28" name="Content Placeholder 5">
                <a:extLst>
                  <a:ext uri="{FF2B5EF4-FFF2-40B4-BE49-F238E27FC236}">
                    <a16:creationId xmlns:a16="http://schemas.microsoft.com/office/drawing/2014/main" id="{0E216ED8-45C8-8828-CEF2-8BF92A0EB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0130" y="1354622"/>
                <a:ext cx="2030770" cy="1774673"/>
              </a:xfrm>
              <a:prstGeom prst="rect">
                <a:avLst/>
              </a:prstGeom>
              <a:blipFill>
                <a:blip r:embed="rId3"/>
                <a:stretch>
                  <a:fillRect l="-901" t="-3436" r="-601" b="-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5">
                <a:extLst>
                  <a:ext uri="{FF2B5EF4-FFF2-40B4-BE49-F238E27FC236}">
                    <a16:creationId xmlns:a16="http://schemas.microsoft.com/office/drawing/2014/main" id="{B0E79BF4-10E5-65F9-614D-D3B41B5DA4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90130" y="3725642"/>
                <a:ext cx="2030768" cy="177467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ourier New" panose="02070309020205020404" pitchFamily="49" charset="0"/>
                  <a:buChar char="o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ourier New" panose="02070309020205020404" pitchFamily="49" charset="0"/>
                  <a:buChar char="o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2000" b="1" dirty="0">
                    <a:solidFill>
                      <a:srgbClr val="00B050"/>
                    </a:solidFill>
                  </a:rPr>
                  <a:t>Step 2:</a:t>
                </a:r>
                <a:br>
                  <a:rPr lang="en-US" sz="2000" b="1" dirty="0">
                    <a:solidFill>
                      <a:srgbClr val="00B050"/>
                    </a:solidFill>
                  </a:rPr>
                </a:br>
                <a:r>
                  <a:rPr lang="pl-PL" sz="2000" b="1" dirty="0" err="1">
                    <a:solidFill>
                      <a:srgbClr val="00B050"/>
                    </a:solidFill>
                  </a:rPr>
                  <a:t>Add</a:t>
                </a:r>
                <a:r>
                  <a:rPr lang="pl-PL" sz="2000" b="1" dirty="0">
                    <a:solidFill>
                      <a:srgbClr val="00B050"/>
                    </a:solidFill>
                  </a:rPr>
                  <a:t> </a:t>
                </a:r>
                <a:r>
                  <a:rPr lang="pl-PL" sz="2000" b="1" dirty="0" err="1">
                    <a:solidFill>
                      <a:srgbClr val="00B050"/>
                    </a:solidFill>
                  </a:rPr>
                  <a:t>edges</a:t>
                </a:r>
                <a:br>
                  <a:rPr lang="en-US" sz="2000" b="1" dirty="0">
                    <a:solidFill>
                      <a:srgbClr val="00B050"/>
                    </a:solidFill>
                  </a:rPr>
                </a:br>
                <a:r>
                  <a:rPr lang="pl-PL" sz="2000" dirty="0" err="1"/>
                  <a:t>between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/>
                  <a:t> and some of the other neighbors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pl-PL" sz="2000" dirty="0"/>
              </a:p>
            </p:txBody>
          </p:sp>
        </mc:Choice>
        <mc:Fallback xmlns="">
          <p:sp>
            <p:nvSpPr>
              <p:cNvPr id="29" name="Content Placeholder 5">
                <a:extLst>
                  <a:ext uri="{FF2B5EF4-FFF2-40B4-BE49-F238E27FC236}">
                    <a16:creationId xmlns:a16="http://schemas.microsoft.com/office/drawing/2014/main" id="{B0E79BF4-10E5-65F9-614D-D3B41B5DA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0130" y="3725642"/>
                <a:ext cx="2030768" cy="1774673"/>
              </a:xfrm>
              <a:prstGeom prst="rect">
                <a:avLst/>
              </a:prstGeom>
              <a:blipFill>
                <a:blip r:embed="rId4"/>
                <a:stretch>
                  <a:fillRect t="-3436" r="-601" b="-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30B9CC8-A180-0F18-D1C7-A18D33C288AD}"/>
              </a:ext>
            </a:extLst>
          </p:cNvPr>
          <p:cNvGrpSpPr/>
          <p:nvPr/>
        </p:nvGrpSpPr>
        <p:grpSpPr>
          <a:xfrm>
            <a:off x="6265674" y="1357683"/>
            <a:ext cx="3635372" cy="4142634"/>
            <a:chOff x="6265674" y="1357683"/>
            <a:chExt cx="3635372" cy="414263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8E44FF4-A571-5E9E-BCD4-F73E44C060A7}"/>
                </a:ext>
              </a:extLst>
            </p:cNvPr>
            <p:cNvSpPr/>
            <p:nvPr/>
          </p:nvSpPr>
          <p:spPr>
            <a:xfrm>
              <a:off x="9197659" y="2556832"/>
              <a:ext cx="392251" cy="392253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5CC8C70-CEF5-8C37-BC6C-5958D628AF3A}"/>
                </a:ext>
              </a:extLst>
            </p:cNvPr>
            <p:cNvSpPr/>
            <p:nvPr/>
          </p:nvSpPr>
          <p:spPr>
            <a:xfrm>
              <a:off x="6661353" y="2556832"/>
              <a:ext cx="392251" cy="392253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E1EE6DD-BE3D-822F-125F-9FD91B805C1C}"/>
                </a:ext>
              </a:extLst>
            </p:cNvPr>
            <p:cNvSpPr/>
            <p:nvPr/>
          </p:nvSpPr>
          <p:spPr>
            <a:xfrm>
              <a:off x="7929506" y="1711397"/>
              <a:ext cx="392251" cy="392253"/>
            </a:xfrm>
            <a:prstGeom prst="ellipse">
              <a:avLst/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84F168D-E215-3C41-00E1-01A0D8D9EAC5}"/>
                </a:ext>
              </a:extLst>
            </p:cNvPr>
            <p:cNvSpPr/>
            <p:nvPr/>
          </p:nvSpPr>
          <p:spPr>
            <a:xfrm>
              <a:off x="6661352" y="3904243"/>
              <a:ext cx="392251" cy="392253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A5329EE-7FCD-9AEC-BADE-710006371005}"/>
                </a:ext>
              </a:extLst>
            </p:cNvPr>
            <p:cNvSpPr/>
            <p:nvPr/>
          </p:nvSpPr>
          <p:spPr>
            <a:xfrm>
              <a:off x="9197659" y="3904243"/>
              <a:ext cx="392251" cy="392253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78E5D9C-8399-AD05-1A82-A2F1E50C1A28}"/>
                </a:ext>
              </a:extLst>
            </p:cNvPr>
            <p:cNvSpPr/>
            <p:nvPr/>
          </p:nvSpPr>
          <p:spPr>
            <a:xfrm>
              <a:off x="7929506" y="4749679"/>
              <a:ext cx="392251" cy="392253"/>
            </a:xfrm>
            <a:prstGeom prst="ellipse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ln>
                  <a:solidFill>
                    <a:schemeClr val="tx1"/>
                  </a:solidFill>
                </a:ln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F60AB62-D41A-5A6F-BE82-BF45F6F808EA}"/>
                </a:ext>
              </a:extLst>
            </p:cNvPr>
            <p:cNvCxnSpPr>
              <a:cxnSpLocks/>
              <a:stCxn id="10" idx="3"/>
              <a:endCxn id="11" idx="7"/>
            </p:cNvCxnSpPr>
            <p:nvPr/>
          </p:nvCxnSpPr>
          <p:spPr>
            <a:xfrm flipH="1">
              <a:off x="8264313" y="4239052"/>
              <a:ext cx="990790" cy="5680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FC444B-5539-341B-E960-9F243705D5B5}"/>
                </a:ext>
              </a:extLst>
            </p:cNvPr>
            <p:cNvCxnSpPr>
              <a:cxnSpLocks/>
              <a:stCxn id="6" idx="1"/>
              <a:endCxn id="8" idx="5"/>
            </p:cNvCxnSpPr>
            <p:nvPr/>
          </p:nvCxnSpPr>
          <p:spPr>
            <a:xfrm flipH="1" flipV="1">
              <a:off x="8264313" y="2046206"/>
              <a:ext cx="990790" cy="5680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55ECC8-9D6A-6650-E7F7-3F6FC57554F8}"/>
                </a:ext>
              </a:extLst>
            </p:cNvPr>
            <p:cNvCxnSpPr>
              <a:cxnSpLocks/>
              <a:stCxn id="8" idx="3"/>
              <a:endCxn id="7" idx="7"/>
            </p:cNvCxnSpPr>
            <p:nvPr/>
          </p:nvCxnSpPr>
          <p:spPr>
            <a:xfrm flipH="1">
              <a:off x="6996161" y="2046207"/>
              <a:ext cx="990791" cy="5680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05F99BC-65F0-B734-4343-6154DA92AB5A}"/>
                </a:ext>
              </a:extLst>
            </p:cNvPr>
            <p:cNvCxnSpPr>
              <a:stCxn id="16" idx="0"/>
              <a:endCxn id="8" idx="4"/>
            </p:cNvCxnSpPr>
            <p:nvPr/>
          </p:nvCxnSpPr>
          <p:spPr>
            <a:xfrm flipH="1" flipV="1">
              <a:off x="8125632" y="2103650"/>
              <a:ext cx="15183" cy="11262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4EE197E-3B8B-02A1-8AAB-AC36464F0F05}"/>
                </a:ext>
              </a:extLst>
            </p:cNvPr>
            <p:cNvSpPr/>
            <p:nvPr/>
          </p:nvSpPr>
          <p:spPr>
            <a:xfrm>
              <a:off x="7944689" y="3229918"/>
              <a:ext cx="392251" cy="392253"/>
            </a:xfrm>
            <a:prstGeom prst="ellips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ln>
                  <a:solidFill>
                    <a:schemeClr val="tx1"/>
                  </a:solidFill>
                </a:ln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9C27582-EC5B-A5BF-F807-7A75825B0A8F}"/>
                </a:ext>
              </a:extLst>
            </p:cNvPr>
            <p:cNvCxnSpPr>
              <a:stCxn id="6" idx="3"/>
              <a:endCxn id="16" idx="7"/>
            </p:cNvCxnSpPr>
            <p:nvPr/>
          </p:nvCxnSpPr>
          <p:spPr>
            <a:xfrm flipH="1">
              <a:off x="8279498" y="2891641"/>
              <a:ext cx="975604" cy="3957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62D3ED4-EA21-9573-E0EB-1B1CC2DCEA42}"/>
                </a:ext>
              </a:extLst>
            </p:cNvPr>
            <p:cNvCxnSpPr>
              <a:cxnSpLocks/>
              <a:stCxn id="10" idx="1"/>
              <a:endCxn id="16" idx="5"/>
            </p:cNvCxnSpPr>
            <p:nvPr/>
          </p:nvCxnSpPr>
          <p:spPr>
            <a:xfrm flipH="1" flipV="1">
              <a:off x="8279496" y="3564727"/>
              <a:ext cx="975607" cy="3969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2B587A7-7CA1-B986-64E8-5CF2ABAD5D44}"/>
                </a:ext>
              </a:extLst>
            </p:cNvPr>
            <p:cNvCxnSpPr>
              <a:stCxn id="11" idx="0"/>
              <a:endCxn id="16" idx="4"/>
            </p:cNvCxnSpPr>
            <p:nvPr/>
          </p:nvCxnSpPr>
          <p:spPr>
            <a:xfrm flipV="1">
              <a:off x="8125631" y="3622173"/>
              <a:ext cx="15185" cy="11275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45CC78E-74CE-A8D2-5927-FE406674684C}"/>
                </a:ext>
              </a:extLst>
            </p:cNvPr>
            <p:cNvCxnSpPr>
              <a:cxnSpLocks/>
              <a:stCxn id="16" idx="3"/>
              <a:endCxn id="9" idx="7"/>
            </p:cNvCxnSpPr>
            <p:nvPr/>
          </p:nvCxnSpPr>
          <p:spPr>
            <a:xfrm flipH="1">
              <a:off x="6996159" y="3564727"/>
              <a:ext cx="1005974" cy="3969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146602B-6A78-41BD-59C3-D4976B7CF137}"/>
                </a:ext>
              </a:extLst>
            </p:cNvPr>
            <p:cNvCxnSpPr>
              <a:stCxn id="16" idx="1"/>
              <a:endCxn id="7" idx="5"/>
            </p:cNvCxnSpPr>
            <p:nvPr/>
          </p:nvCxnSpPr>
          <p:spPr>
            <a:xfrm flipH="1" flipV="1">
              <a:off x="6996161" y="2891641"/>
              <a:ext cx="1005972" cy="3957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E528247-6285-5872-EB70-F182C5BC341B}"/>
                </a:ext>
              </a:extLst>
            </p:cNvPr>
            <p:cNvCxnSpPr>
              <a:stCxn id="8" idx="0"/>
            </p:cNvCxnSpPr>
            <p:nvPr/>
          </p:nvCxnSpPr>
          <p:spPr>
            <a:xfrm flipH="1" flipV="1">
              <a:off x="8125629" y="1357683"/>
              <a:ext cx="2" cy="353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2EDD361-2489-5F14-C087-65BD0CF2A3F2}"/>
                </a:ext>
              </a:extLst>
            </p:cNvPr>
            <p:cNvCxnSpPr>
              <a:stCxn id="8" idx="7"/>
            </p:cNvCxnSpPr>
            <p:nvPr/>
          </p:nvCxnSpPr>
          <p:spPr>
            <a:xfrm flipV="1">
              <a:off x="8264314" y="1534539"/>
              <a:ext cx="284036" cy="23430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DDB407F-EE9F-6239-B52D-5D828BC6A28C}"/>
                </a:ext>
              </a:extLst>
            </p:cNvPr>
            <p:cNvCxnSpPr>
              <a:stCxn id="9" idx="2"/>
            </p:cNvCxnSpPr>
            <p:nvPr/>
          </p:nvCxnSpPr>
          <p:spPr>
            <a:xfrm flipH="1">
              <a:off x="6265674" y="4100370"/>
              <a:ext cx="395678" cy="6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60ED63A-6EAD-1689-49F7-20511C9764BB}"/>
                </a:ext>
              </a:extLst>
            </p:cNvPr>
            <p:cNvCxnSpPr>
              <a:cxnSpLocks/>
              <a:stCxn id="9" idx="4"/>
            </p:cNvCxnSpPr>
            <p:nvPr/>
          </p:nvCxnSpPr>
          <p:spPr>
            <a:xfrm flipH="1">
              <a:off x="6857477" y="4296496"/>
              <a:ext cx="2" cy="3583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EB02E54-AE32-BCDF-FDE7-A61DCAFF2186}"/>
                </a:ext>
              </a:extLst>
            </p:cNvPr>
            <p:cNvCxnSpPr>
              <a:stCxn id="10" idx="6"/>
            </p:cNvCxnSpPr>
            <p:nvPr/>
          </p:nvCxnSpPr>
          <p:spPr>
            <a:xfrm>
              <a:off x="9589910" y="4100370"/>
              <a:ext cx="3111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5785E0B-36FA-77B4-7192-66661EE3BF76}"/>
                </a:ext>
              </a:extLst>
            </p:cNvPr>
            <p:cNvCxnSpPr>
              <a:stCxn id="11" idx="4"/>
            </p:cNvCxnSpPr>
            <p:nvPr/>
          </p:nvCxnSpPr>
          <p:spPr>
            <a:xfrm flipH="1">
              <a:off x="8125631" y="5141933"/>
              <a:ext cx="2" cy="3583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2F2FD69D-B9F0-2BD8-E669-B863BE9BE7EC}"/>
                    </a:ext>
                  </a:extLst>
                </p:cNvPr>
                <p:cNvSpPr txBox="1"/>
                <p:nvPr/>
              </p:nvSpPr>
              <p:spPr>
                <a:xfrm>
                  <a:off x="7622647" y="3625565"/>
                  <a:ext cx="392251" cy="461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2F2FD69D-B9F0-2BD8-E669-B863BE9BE7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2647" y="3625565"/>
                  <a:ext cx="392251" cy="461666"/>
                </a:xfrm>
                <a:prstGeom prst="rect">
                  <a:avLst/>
                </a:prstGeom>
                <a:blipFill>
                  <a:blip r:embed="rId5"/>
                  <a:stretch>
                    <a:fillRect r="-10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B346B0D6-51E6-F1A9-0880-1E591EB2F71F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H="1" flipV="1">
            <a:off x="8125632" y="2103650"/>
            <a:ext cx="15183" cy="1126268"/>
          </a:xfrm>
          <a:prstGeom prst="line">
            <a:avLst/>
          </a:prstGeom>
          <a:ln w="5715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EF330EE9-0329-C826-2345-7BF1EDC8B08E}"/>
              </a:ext>
            </a:extLst>
          </p:cNvPr>
          <p:cNvCxnSpPr>
            <a:cxnSpLocks/>
            <a:stCxn id="16" idx="0"/>
            <a:endCxn id="8" idx="4"/>
          </p:cNvCxnSpPr>
          <p:nvPr/>
        </p:nvCxnSpPr>
        <p:spPr>
          <a:xfrm flipH="1" flipV="1">
            <a:off x="8125632" y="2103650"/>
            <a:ext cx="15183" cy="112626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66A9B798-0063-F190-08AC-C729D4E065B5}"/>
              </a:ext>
            </a:extLst>
          </p:cNvPr>
          <p:cNvCxnSpPr>
            <a:cxnSpLocks/>
            <a:stCxn id="8" idx="4"/>
            <a:endCxn id="9" idx="0"/>
          </p:cNvCxnSpPr>
          <p:nvPr/>
        </p:nvCxnSpPr>
        <p:spPr>
          <a:xfrm flipH="1">
            <a:off x="6857478" y="2103650"/>
            <a:ext cx="1268154" cy="1800593"/>
          </a:xfrm>
          <a:prstGeom prst="line">
            <a:avLst/>
          </a:pr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A59198B3-33A0-56D2-663B-D6BCB954CA8E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8125632" y="2103650"/>
            <a:ext cx="1268153" cy="1800593"/>
          </a:xfrm>
          <a:prstGeom prst="line">
            <a:avLst/>
          </a:prstGeom>
          <a:ln w="571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7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  <p:bldP spid="2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6F91E-B1CD-C6EB-4C55-EEF0AD33F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4EC6B-49D7-2BDA-7364-1C372725E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Hiding in WTC 9/11 terrorist network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7C318-289F-EA4F-0EEF-8F67AD61DE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M. Waniek, T. P. Michalak, M. J. Wooldridge, T. Rahwan. </a:t>
            </a:r>
            <a:r>
              <a:rPr lang="en-US" b="1" dirty="0"/>
              <a:t>Hiding individuals and communities in a social network.</a:t>
            </a:r>
            <a:r>
              <a:rPr lang="en-US" dirty="0"/>
              <a:t> </a:t>
            </a:r>
            <a:r>
              <a:rPr lang="en-US" i="1" dirty="0"/>
              <a:t>Nature Human </a:t>
            </a:r>
            <a:r>
              <a:rPr lang="en-US" i="1" dirty="0" err="1"/>
              <a:t>Behaviour</a:t>
            </a:r>
            <a:r>
              <a:rPr lang="en-US" dirty="0"/>
              <a:t> (2018)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B2D6AC-738E-589B-E8A9-EEB216873ADF}"/>
              </a:ext>
            </a:extLst>
          </p:cNvPr>
          <p:cNvSpPr/>
          <p:nvPr/>
        </p:nvSpPr>
        <p:spPr>
          <a:xfrm>
            <a:off x="6611706" y="2303592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9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9D3B78-E103-2283-AFCD-2884EC33ECCB}"/>
              </a:ext>
            </a:extLst>
          </p:cNvPr>
          <p:cNvSpPr/>
          <p:nvPr/>
        </p:nvSpPr>
        <p:spPr>
          <a:xfrm>
            <a:off x="6611705" y="2936163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F50C71-54FA-5B01-9EDA-156FBC6E5780}"/>
              </a:ext>
            </a:extLst>
          </p:cNvPr>
          <p:cNvSpPr/>
          <p:nvPr/>
        </p:nvSpPr>
        <p:spPr>
          <a:xfrm>
            <a:off x="7147422" y="2607390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2EED5C2-F09B-14E4-5D4F-DF71419AF89F}"/>
              </a:ext>
            </a:extLst>
          </p:cNvPr>
          <p:cNvSpPr/>
          <p:nvPr/>
        </p:nvSpPr>
        <p:spPr>
          <a:xfrm>
            <a:off x="7689046" y="2316602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10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0BAE96-85CC-ADCC-9FB9-DC45ED7C7263}"/>
              </a:ext>
            </a:extLst>
          </p:cNvPr>
          <p:cNvSpPr/>
          <p:nvPr/>
        </p:nvSpPr>
        <p:spPr>
          <a:xfrm>
            <a:off x="9558600" y="1547648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30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F5D9735-39FB-B077-2183-B348C054912B}"/>
              </a:ext>
            </a:extLst>
          </p:cNvPr>
          <p:cNvSpPr/>
          <p:nvPr/>
        </p:nvSpPr>
        <p:spPr>
          <a:xfrm>
            <a:off x="9558600" y="961233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32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7F1E19B-DB55-E8A3-7B08-CB0D02CC6835}"/>
              </a:ext>
            </a:extLst>
          </p:cNvPr>
          <p:cNvSpPr/>
          <p:nvPr/>
        </p:nvSpPr>
        <p:spPr>
          <a:xfrm>
            <a:off x="8549977" y="959899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36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7CE7C7F-C138-2EEA-5A29-CB0D1CF69D07}"/>
              </a:ext>
            </a:extLst>
          </p:cNvPr>
          <p:cNvSpPr/>
          <p:nvPr/>
        </p:nvSpPr>
        <p:spPr>
          <a:xfrm>
            <a:off x="7340140" y="956804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33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F75FD7-4EA6-2DA2-39BE-4B795D767D09}"/>
              </a:ext>
            </a:extLst>
          </p:cNvPr>
          <p:cNvSpPr/>
          <p:nvPr/>
        </p:nvSpPr>
        <p:spPr>
          <a:xfrm>
            <a:off x="6611705" y="959496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DBEEEF2-11A5-FBFB-9950-FA7D7BFA7F93}"/>
              </a:ext>
            </a:extLst>
          </p:cNvPr>
          <p:cNvSpPr/>
          <p:nvPr/>
        </p:nvSpPr>
        <p:spPr>
          <a:xfrm>
            <a:off x="6611706" y="1543573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34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366C284-AF2D-372E-1A1C-80F4620A6ED3}"/>
              </a:ext>
            </a:extLst>
          </p:cNvPr>
          <p:cNvSpPr/>
          <p:nvPr/>
        </p:nvSpPr>
        <p:spPr>
          <a:xfrm>
            <a:off x="7131935" y="2000171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35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74F6924-E426-2B2A-CF5B-D3C5E5DE0D83}"/>
              </a:ext>
            </a:extLst>
          </p:cNvPr>
          <p:cNvSpPr/>
          <p:nvPr/>
        </p:nvSpPr>
        <p:spPr>
          <a:xfrm>
            <a:off x="9927201" y="3118302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8DFC6BC-2182-911E-5FAC-20B45D99E126}"/>
              </a:ext>
            </a:extLst>
          </p:cNvPr>
          <p:cNvSpPr/>
          <p:nvPr/>
        </p:nvSpPr>
        <p:spPr>
          <a:xfrm>
            <a:off x="8549977" y="2312265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E4B95F3-71CD-72E2-C137-7B8BC6CCB9BB}"/>
              </a:ext>
            </a:extLst>
          </p:cNvPr>
          <p:cNvSpPr/>
          <p:nvPr/>
        </p:nvSpPr>
        <p:spPr>
          <a:xfrm>
            <a:off x="7365206" y="3132641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29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DD250C8-F74F-6ACA-D428-30FB6EFE2E8B}"/>
              </a:ext>
            </a:extLst>
          </p:cNvPr>
          <p:cNvSpPr/>
          <p:nvPr/>
        </p:nvSpPr>
        <p:spPr>
          <a:xfrm>
            <a:off x="8877848" y="4230140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4B79414-C04F-29D7-80FB-3B87EF7A7F10}"/>
              </a:ext>
            </a:extLst>
          </p:cNvPr>
          <p:cNvSpPr/>
          <p:nvPr/>
        </p:nvSpPr>
        <p:spPr>
          <a:xfrm>
            <a:off x="7364993" y="3698586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45A5A9E-E942-5E10-75D3-29EBB8C4CA4F}"/>
              </a:ext>
            </a:extLst>
          </p:cNvPr>
          <p:cNvSpPr/>
          <p:nvPr/>
        </p:nvSpPr>
        <p:spPr>
          <a:xfrm>
            <a:off x="6613862" y="3698757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20552E-1A29-AA39-AA4B-94A9046B6B9D}"/>
              </a:ext>
            </a:extLst>
          </p:cNvPr>
          <p:cNvSpPr/>
          <p:nvPr/>
        </p:nvSpPr>
        <p:spPr>
          <a:xfrm>
            <a:off x="9567748" y="4773088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57A5E6A-1A2B-3311-DDA2-604862A841FE}"/>
              </a:ext>
            </a:extLst>
          </p:cNvPr>
          <p:cNvSpPr/>
          <p:nvPr/>
        </p:nvSpPr>
        <p:spPr>
          <a:xfrm>
            <a:off x="8205152" y="4774071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1297E0D-4487-AA3F-66AE-7B780D589CA6}"/>
              </a:ext>
            </a:extLst>
          </p:cNvPr>
          <p:cNvSpPr/>
          <p:nvPr/>
        </p:nvSpPr>
        <p:spPr>
          <a:xfrm>
            <a:off x="7361717" y="4228770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28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252DEAF-CA40-F660-AE4E-3B4E5B8CAE21}"/>
              </a:ext>
            </a:extLst>
          </p:cNvPr>
          <p:cNvSpPr/>
          <p:nvPr/>
        </p:nvSpPr>
        <p:spPr>
          <a:xfrm>
            <a:off x="6611315" y="4228085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F6930B4-3EEF-F066-C583-FA82901007D0}"/>
              </a:ext>
            </a:extLst>
          </p:cNvPr>
          <p:cNvSpPr/>
          <p:nvPr/>
        </p:nvSpPr>
        <p:spPr>
          <a:xfrm>
            <a:off x="7361717" y="4772691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17D0493-91A2-EBB1-DF21-77FF3BF98968}"/>
              </a:ext>
            </a:extLst>
          </p:cNvPr>
          <p:cNvSpPr/>
          <p:nvPr/>
        </p:nvSpPr>
        <p:spPr>
          <a:xfrm>
            <a:off x="6605866" y="4772071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7F26274-0AD5-9BD8-7536-EE5884ACCCCC}"/>
              </a:ext>
            </a:extLst>
          </p:cNvPr>
          <p:cNvSpPr/>
          <p:nvPr/>
        </p:nvSpPr>
        <p:spPr>
          <a:xfrm>
            <a:off x="8896201" y="5454516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D6AD65A-0A72-BDA1-401D-10FE156076CC}"/>
              </a:ext>
            </a:extLst>
          </p:cNvPr>
          <p:cNvSpPr/>
          <p:nvPr/>
        </p:nvSpPr>
        <p:spPr>
          <a:xfrm>
            <a:off x="8894045" y="4772970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E65D1ED-7A64-FFEA-8F48-808CA3C60760}"/>
              </a:ext>
            </a:extLst>
          </p:cNvPr>
          <p:cNvSpPr/>
          <p:nvPr/>
        </p:nvSpPr>
        <p:spPr>
          <a:xfrm>
            <a:off x="9567747" y="5847393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19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7DF7A54-8BBE-2E60-3492-87EAE647E0E2}"/>
              </a:ext>
            </a:extLst>
          </p:cNvPr>
          <p:cNvSpPr/>
          <p:nvPr/>
        </p:nvSpPr>
        <p:spPr>
          <a:xfrm>
            <a:off x="8900720" y="6196903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17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F98F069-7DC9-FD74-24AB-AF9C356B58F7}"/>
              </a:ext>
            </a:extLst>
          </p:cNvPr>
          <p:cNvSpPr/>
          <p:nvPr/>
        </p:nvSpPr>
        <p:spPr>
          <a:xfrm>
            <a:off x="8196328" y="5845587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FA41312-226E-1159-B99F-FDFE51238F10}"/>
              </a:ext>
            </a:extLst>
          </p:cNvPr>
          <p:cNvSpPr/>
          <p:nvPr/>
        </p:nvSpPr>
        <p:spPr>
          <a:xfrm>
            <a:off x="8196327" y="5263411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2AF7B57-71F6-B441-0883-2A46E94D7B37}"/>
              </a:ext>
            </a:extLst>
          </p:cNvPr>
          <p:cNvSpPr/>
          <p:nvPr/>
        </p:nvSpPr>
        <p:spPr>
          <a:xfrm>
            <a:off x="7364993" y="6198743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20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3508999-F1E9-EE41-5A57-2F9940AF7EC0}"/>
              </a:ext>
            </a:extLst>
          </p:cNvPr>
          <p:cNvSpPr/>
          <p:nvPr/>
        </p:nvSpPr>
        <p:spPr>
          <a:xfrm>
            <a:off x="6607217" y="5848168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31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4085947-D539-6582-0A1A-8C8334093AEC}"/>
              </a:ext>
            </a:extLst>
          </p:cNvPr>
          <p:cNvSpPr/>
          <p:nvPr/>
        </p:nvSpPr>
        <p:spPr>
          <a:xfrm>
            <a:off x="7361717" y="5454267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5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B1B30CE-BB5C-B77C-64BB-2181BFBEA846}"/>
              </a:ext>
            </a:extLst>
          </p:cNvPr>
          <p:cNvCxnSpPr>
            <a:stCxn id="7" idx="0"/>
            <a:endCxn id="6" idx="4"/>
          </p:cNvCxnSpPr>
          <p:nvPr/>
        </p:nvCxnSpPr>
        <p:spPr>
          <a:xfrm flipV="1">
            <a:off x="6764767" y="2597722"/>
            <a:ext cx="1" cy="3384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0CAD251-3F96-E7C0-97BF-21EF04943D3D}"/>
              </a:ext>
            </a:extLst>
          </p:cNvPr>
          <p:cNvCxnSpPr>
            <a:stCxn id="6" idx="6"/>
            <a:endCxn id="8" idx="1"/>
          </p:cNvCxnSpPr>
          <p:nvPr/>
        </p:nvCxnSpPr>
        <p:spPr>
          <a:xfrm>
            <a:off x="6917829" y="2450658"/>
            <a:ext cx="274424" cy="1998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A375785-928E-4DFA-1785-E92355D524CE}"/>
              </a:ext>
            </a:extLst>
          </p:cNvPr>
          <p:cNvCxnSpPr>
            <a:stCxn id="7" idx="6"/>
            <a:endCxn id="8" idx="3"/>
          </p:cNvCxnSpPr>
          <p:nvPr/>
        </p:nvCxnSpPr>
        <p:spPr>
          <a:xfrm flipV="1">
            <a:off x="6917828" y="2858447"/>
            <a:ext cx="274425" cy="2247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DC80E27-AD08-F7E5-8D31-E253EFA56150}"/>
              </a:ext>
            </a:extLst>
          </p:cNvPr>
          <p:cNvCxnSpPr>
            <a:stCxn id="8" idx="7"/>
            <a:endCxn id="9" idx="2"/>
          </p:cNvCxnSpPr>
          <p:nvPr/>
        </p:nvCxnSpPr>
        <p:spPr>
          <a:xfrm flipV="1">
            <a:off x="7408714" y="2463668"/>
            <a:ext cx="280332" cy="18679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1E655C5-3EF8-C3DB-E849-CA4AA6860049}"/>
              </a:ext>
            </a:extLst>
          </p:cNvPr>
          <p:cNvCxnSpPr>
            <a:stCxn id="10" idx="0"/>
            <a:endCxn id="11" idx="4"/>
          </p:cNvCxnSpPr>
          <p:nvPr/>
        </p:nvCxnSpPr>
        <p:spPr>
          <a:xfrm flipV="1">
            <a:off x="9711662" y="1255364"/>
            <a:ext cx="0" cy="2922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BF1D0AE-74C3-287F-3340-A45CF8BDB4D5}"/>
              </a:ext>
            </a:extLst>
          </p:cNvPr>
          <p:cNvCxnSpPr>
            <a:cxnSpLocks/>
            <a:endCxn id="10" idx="4"/>
          </p:cNvCxnSpPr>
          <p:nvPr/>
        </p:nvCxnSpPr>
        <p:spPr>
          <a:xfrm flipV="1">
            <a:off x="8376901" y="1841779"/>
            <a:ext cx="1334761" cy="20079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8846142-5080-B870-A0DF-2D481AE56F09}"/>
              </a:ext>
            </a:extLst>
          </p:cNvPr>
          <p:cNvCxnSpPr>
            <a:stCxn id="104" idx="7"/>
            <a:endCxn id="12" idx="3"/>
          </p:cNvCxnSpPr>
          <p:nvPr/>
        </p:nvCxnSpPr>
        <p:spPr>
          <a:xfrm flipV="1">
            <a:off x="8262768" y="1210956"/>
            <a:ext cx="332040" cy="3777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8D2BB26-72FD-F8F2-A10D-14A962DF77EA}"/>
              </a:ext>
            </a:extLst>
          </p:cNvPr>
          <p:cNvCxnSpPr>
            <a:cxnSpLocks/>
            <a:stCxn id="104" idx="1"/>
            <a:endCxn id="13" idx="5"/>
          </p:cNvCxnSpPr>
          <p:nvPr/>
        </p:nvCxnSpPr>
        <p:spPr>
          <a:xfrm flipH="1" flipV="1">
            <a:off x="7601433" y="1207861"/>
            <a:ext cx="444874" cy="3808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8E5DFB7-F340-DB81-17A1-F12E9908B869}"/>
              </a:ext>
            </a:extLst>
          </p:cNvPr>
          <p:cNvCxnSpPr>
            <a:stCxn id="14" idx="6"/>
            <a:endCxn id="13" idx="2"/>
          </p:cNvCxnSpPr>
          <p:nvPr/>
        </p:nvCxnSpPr>
        <p:spPr>
          <a:xfrm flipV="1">
            <a:off x="6917828" y="1103870"/>
            <a:ext cx="422312" cy="26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C9DFDE2-B454-6B4E-8E7E-DD430FD1440F}"/>
              </a:ext>
            </a:extLst>
          </p:cNvPr>
          <p:cNvCxnSpPr>
            <a:stCxn id="15" idx="6"/>
            <a:endCxn id="104" idx="2"/>
          </p:cNvCxnSpPr>
          <p:nvPr/>
        </p:nvCxnSpPr>
        <p:spPr>
          <a:xfrm>
            <a:off x="6917829" y="1690639"/>
            <a:ext cx="1083647" cy="2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C83786C-FB3C-E875-9FD1-EBF675510184}"/>
              </a:ext>
            </a:extLst>
          </p:cNvPr>
          <p:cNvCxnSpPr>
            <a:stCxn id="15" idx="0"/>
            <a:endCxn id="14" idx="4"/>
          </p:cNvCxnSpPr>
          <p:nvPr/>
        </p:nvCxnSpPr>
        <p:spPr>
          <a:xfrm flipH="1" flipV="1">
            <a:off x="6764767" y="1253626"/>
            <a:ext cx="1" cy="2899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CCE2046-DA3E-8392-0CD4-2B33C412D6A1}"/>
              </a:ext>
            </a:extLst>
          </p:cNvPr>
          <p:cNvCxnSpPr>
            <a:stCxn id="16" idx="1"/>
            <a:endCxn id="15" idx="5"/>
          </p:cNvCxnSpPr>
          <p:nvPr/>
        </p:nvCxnSpPr>
        <p:spPr>
          <a:xfrm flipH="1" flipV="1">
            <a:off x="6872998" y="1794630"/>
            <a:ext cx="303767" cy="2486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87CB3D7-B3E9-A524-FB64-41550A46E9C1}"/>
              </a:ext>
            </a:extLst>
          </p:cNvPr>
          <p:cNvCxnSpPr>
            <a:cxnSpLocks/>
            <a:stCxn id="16" idx="7"/>
            <a:endCxn id="104" idx="2"/>
          </p:cNvCxnSpPr>
          <p:nvPr/>
        </p:nvCxnSpPr>
        <p:spPr>
          <a:xfrm flipV="1">
            <a:off x="7393227" y="1692713"/>
            <a:ext cx="608249" cy="3505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86B05C8-D0DD-6B90-EDCF-8D89AAFC4297}"/>
              </a:ext>
            </a:extLst>
          </p:cNvPr>
          <p:cNvCxnSpPr>
            <a:stCxn id="102" idx="1"/>
            <a:endCxn id="104" idx="5"/>
          </p:cNvCxnSpPr>
          <p:nvPr/>
        </p:nvCxnSpPr>
        <p:spPr>
          <a:xfrm flipH="1" flipV="1">
            <a:off x="8262768" y="1796704"/>
            <a:ext cx="1349904" cy="562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1AFBA60-8E62-FD79-0107-F7DC4A139D39}"/>
              </a:ext>
            </a:extLst>
          </p:cNvPr>
          <p:cNvCxnSpPr>
            <a:cxnSpLocks/>
            <a:endCxn id="104" idx="4"/>
          </p:cNvCxnSpPr>
          <p:nvPr/>
        </p:nvCxnSpPr>
        <p:spPr>
          <a:xfrm flipH="1" flipV="1">
            <a:off x="8154538" y="1839778"/>
            <a:ext cx="216261" cy="19825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7E86074-5647-E281-4B4A-BA881D337BD9}"/>
              </a:ext>
            </a:extLst>
          </p:cNvPr>
          <p:cNvCxnSpPr>
            <a:cxnSpLocks/>
          </p:cNvCxnSpPr>
          <p:nvPr/>
        </p:nvCxnSpPr>
        <p:spPr>
          <a:xfrm flipV="1">
            <a:off x="8386545" y="2480257"/>
            <a:ext cx="1366656" cy="13314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FA7B328E-EEC9-4622-1966-6850121F7122}"/>
              </a:ext>
            </a:extLst>
          </p:cNvPr>
          <p:cNvCxnSpPr>
            <a:cxnSpLocks/>
            <a:stCxn id="9" idx="5"/>
          </p:cNvCxnSpPr>
          <p:nvPr/>
        </p:nvCxnSpPr>
        <p:spPr>
          <a:xfrm>
            <a:off x="7950339" y="2567659"/>
            <a:ext cx="432936" cy="126882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0EF4AFB-C078-433A-F5E7-A4DB80C092DA}"/>
              </a:ext>
            </a:extLst>
          </p:cNvPr>
          <p:cNvCxnSpPr>
            <a:cxnSpLocks/>
            <a:stCxn id="19" idx="5"/>
          </p:cNvCxnSpPr>
          <p:nvPr/>
        </p:nvCxnSpPr>
        <p:spPr>
          <a:xfrm>
            <a:off x="7626498" y="3383697"/>
            <a:ext cx="753077" cy="4386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4A2481F-55B8-54E0-7EDD-D81BD73654B9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8389823" y="3792956"/>
            <a:ext cx="532856" cy="4802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18BCE9C-5889-7009-5E29-2916B047569F}"/>
              </a:ext>
            </a:extLst>
          </p:cNvPr>
          <p:cNvCxnSpPr>
            <a:cxnSpLocks/>
            <a:endCxn id="103" idx="2"/>
          </p:cNvCxnSpPr>
          <p:nvPr/>
        </p:nvCxnSpPr>
        <p:spPr>
          <a:xfrm>
            <a:off x="8349388" y="3805839"/>
            <a:ext cx="1218478" cy="402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A2D353A-CF43-B36C-826C-E1A3CA21B566}"/>
              </a:ext>
            </a:extLst>
          </p:cNvPr>
          <p:cNvCxnSpPr>
            <a:cxnSpLocks/>
            <a:endCxn id="17" idx="3"/>
          </p:cNvCxnSpPr>
          <p:nvPr/>
        </p:nvCxnSpPr>
        <p:spPr>
          <a:xfrm flipV="1">
            <a:off x="8353926" y="3369359"/>
            <a:ext cx="1618106" cy="4602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E76AC25-07A6-0D35-FB06-CC31E7351BFB}"/>
              </a:ext>
            </a:extLst>
          </p:cNvPr>
          <p:cNvCxnSpPr>
            <a:stCxn id="103" idx="0"/>
            <a:endCxn id="102" idx="4"/>
          </p:cNvCxnSpPr>
          <p:nvPr/>
        </p:nvCxnSpPr>
        <p:spPr>
          <a:xfrm flipH="1" flipV="1">
            <a:off x="9720904" y="2609783"/>
            <a:ext cx="24" cy="10892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1FAEA02-A198-8C8A-B500-1FD46E9C0D93}"/>
              </a:ext>
            </a:extLst>
          </p:cNvPr>
          <p:cNvCxnSpPr>
            <a:stCxn id="19" idx="6"/>
            <a:endCxn id="17" idx="2"/>
          </p:cNvCxnSpPr>
          <p:nvPr/>
        </p:nvCxnSpPr>
        <p:spPr>
          <a:xfrm flipV="1">
            <a:off x="7671329" y="3265368"/>
            <a:ext cx="2255872" cy="143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59086E9-5786-31BC-5F8E-CC2128F08D9C}"/>
              </a:ext>
            </a:extLst>
          </p:cNvPr>
          <p:cNvCxnSpPr>
            <a:stCxn id="102" idx="5"/>
            <a:endCxn id="17" idx="0"/>
          </p:cNvCxnSpPr>
          <p:nvPr/>
        </p:nvCxnSpPr>
        <p:spPr>
          <a:xfrm>
            <a:off x="9829134" y="2566709"/>
            <a:ext cx="251129" cy="5515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F643F58-AA67-A6E4-4518-AED3F7028150}"/>
              </a:ext>
            </a:extLst>
          </p:cNvPr>
          <p:cNvCxnSpPr>
            <a:stCxn id="103" idx="7"/>
            <a:endCxn id="17" idx="4"/>
          </p:cNvCxnSpPr>
          <p:nvPr/>
        </p:nvCxnSpPr>
        <p:spPr>
          <a:xfrm flipV="1">
            <a:off x="9829158" y="3412433"/>
            <a:ext cx="251104" cy="3297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C88CC98-5731-757E-ECF7-5C4F34DE30ED}"/>
              </a:ext>
            </a:extLst>
          </p:cNvPr>
          <p:cNvCxnSpPr>
            <a:cxnSpLocks/>
            <a:stCxn id="18" idx="4"/>
            <a:endCxn id="103" idx="1"/>
          </p:cNvCxnSpPr>
          <p:nvPr/>
        </p:nvCxnSpPr>
        <p:spPr>
          <a:xfrm>
            <a:off x="8703039" y="2606396"/>
            <a:ext cx="909657" cy="113575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A9CF05B-D7AD-F043-9D58-5A9DA2EC3C6A}"/>
              </a:ext>
            </a:extLst>
          </p:cNvPr>
          <p:cNvCxnSpPr>
            <a:stCxn id="9" idx="6"/>
            <a:endCxn id="18" idx="2"/>
          </p:cNvCxnSpPr>
          <p:nvPr/>
        </p:nvCxnSpPr>
        <p:spPr>
          <a:xfrm flipV="1">
            <a:off x="7995170" y="2459331"/>
            <a:ext cx="554808" cy="43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38C8133-874C-C511-A36C-99C0F2C8D464}"/>
              </a:ext>
            </a:extLst>
          </p:cNvPr>
          <p:cNvCxnSpPr>
            <a:cxnSpLocks/>
            <a:stCxn id="19" idx="7"/>
            <a:endCxn id="18" idx="3"/>
          </p:cNvCxnSpPr>
          <p:nvPr/>
        </p:nvCxnSpPr>
        <p:spPr>
          <a:xfrm flipV="1">
            <a:off x="7626498" y="2563322"/>
            <a:ext cx="968310" cy="6123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96C80FF-96B0-77EF-36DF-0166D326D587}"/>
              </a:ext>
            </a:extLst>
          </p:cNvPr>
          <p:cNvCxnSpPr>
            <a:stCxn id="18" idx="4"/>
            <a:endCxn id="20" idx="0"/>
          </p:cNvCxnSpPr>
          <p:nvPr/>
        </p:nvCxnSpPr>
        <p:spPr>
          <a:xfrm>
            <a:off x="8703039" y="2606396"/>
            <a:ext cx="327871" cy="16237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C858530-9293-C7BF-CBAB-EBDA0C328FA8}"/>
              </a:ext>
            </a:extLst>
          </p:cNvPr>
          <p:cNvCxnSpPr>
            <a:stCxn id="103" idx="3"/>
            <a:endCxn id="20" idx="7"/>
          </p:cNvCxnSpPr>
          <p:nvPr/>
        </p:nvCxnSpPr>
        <p:spPr>
          <a:xfrm flipH="1">
            <a:off x="9139140" y="3950129"/>
            <a:ext cx="473556" cy="3230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00792AF-0894-96C0-C14E-D4B3040453D9}"/>
              </a:ext>
            </a:extLst>
          </p:cNvPr>
          <p:cNvCxnSpPr>
            <a:cxnSpLocks/>
            <a:stCxn id="18" idx="6"/>
            <a:endCxn id="17" idx="1"/>
          </p:cNvCxnSpPr>
          <p:nvPr/>
        </p:nvCxnSpPr>
        <p:spPr>
          <a:xfrm>
            <a:off x="8856101" y="2459331"/>
            <a:ext cx="1115931" cy="7020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C3C92D0-BB54-BE6B-311D-3E15F75E47CC}"/>
              </a:ext>
            </a:extLst>
          </p:cNvPr>
          <p:cNvCxnSpPr>
            <a:cxnSpLocks/>
          </p:cNvCxnSpPr>
          <p:nvPr/>
        </p:nvCxnSpPr>
        <p:spPr>
          <a:xfrm flipV="1">
            <a:off x="7651969" y="2516589"/>
            <a:ext cx="1941343" cy="7198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5C11FF4-8D7C-9B3A-A8E7-3084CB0B866E}"/>
              </a:ext>
            </a:extLst>
          </p:cNvPr>
          <p:cNvCxnSpPr>
            <a:cxnSpLocks/>
            <a:stCxn id="21" idx="7"/>
            <a:endCxn id="18" idx="4"/>
          </p:cNvCxnSpPr>
          <p:nvPr/>
        </p:nvCxnSpPr>
        <p:spPr>
          <a:xfrm flipV="1">
            <a:off x="7626286" y="2606396"/>
            <a:ext cx="1076754" cy="11352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6CAE2E9-3C4A-2C13-0CE4-24543F50B8C1}"/>
              </a:ext>
            </a:extLst>
          </p:cNvPr>
          <p:cNvCxnSpPr>
            <a:stCxn id="22" idx="6"/>
            <a:endCxn id="21" idx="2"/>
          </p:cNvCxnSpPr>
          <p:nvPr/>
        </p:nvCxnSpPr>
        <p:spPr>
          <a:xfrm flipV="1">
            <a:off x="6919985" y="3845652"/>
            <a:ext cx="445008" cy="1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7C04E04-F13C-EFD2-E57F-C58DE56F3B65}"/>
              </a:ext>
            </a:extLst>
          </p:cNvPr>
          <p:cNvCxnSpPr>
            <a:stCxn id="23" idx="0"/>
            <a:endCxn id="103" idx="4"/>
          </p:cNvCxnSpPr>
          <p:nvPr/>
        </p:nvCxnSpPr>
        <p:spPr>
          <a:xfrm flipV="1">
            <a:off x="9720810" y="3993203"/>
            <a:ext cx="118" cy="7798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880BF49-AC74-114C-495F-3EB4F12ACBF2}"/>
              </a:ext>
            </a:extLst>
          </p:cNvPr>
          <p:cNvCxnSpPr>
            <a:stCxn id="21" idx="5"/>
            <a:endCxn id="24" idx="1"/>
          </p:cNvCxnSpPr>
          <p:nvPr/>
        </p:nvCxnSpPr>
        <p:spPr>
          <a:xfrm>
            <a:off x="7626286" y="3949643"/>
            <a:ext cx="623697" cy="86750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63A8095-9782-4D11-8CF8-109094C19E7D}"/>
              </a:ext>
            </a:extLst>
          </p:cNvPr>
          <p:cNvCxnSpPr>
            <a:stCxn id="24" idx="5"/>
            <a:endCxn id="29" idx="1"/>
          </p:cNvCxnSpPr>
          <p:nvPr/>
        </p:nvCxnSpPr>
        <p:spPr>
          <a:xfrm>
            <a:off x="8466444" y="5025128"/>
            <a:ext cx="474588" cy="4724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E74C12D-1CAC-FB3C-D0EC-37199C1E62C3}"/>
              </a:ext>
            </a:extLst>
          </p:cNvPr>
          <p:cNvCxnSpPr>
            <a:stCxn id="29" idx="7"/>
            <a:endCxn id="23" idx="3"/>
          </p:cNvCxnSpPr>
          <p:nvPr/>
        </p:nvCxnSpPr>
        <p:spPr>
          <a:xfrm flipV="1">
            <a:off x="9157494" y="5024144"/>
            <a:ext cx="455085" cy="4734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08C48AD-6511-5B27-C389-AC10D2BF7D50}"/>
              </a:ext>
            </a:extLst>
          </p:cNvPr>
          <p:cNvCxnSpPr>
            <a:stCxn id="31" idx="0"/>
            <a:endCxn id="23" idx="4"/>
          </p:cNvCxnSpPr>
          <p:nvPr/>
        </p:nvCxnSpPr>
        <p:spPr>
          <a:xfrm flipV="1">
            <a:off x="9720809" y="5067218"/>
            <a:ext cx="1" cy="7801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E079E8EC-99B5-79C8-13F6-B38BD245316F}"/>
              </a:ext>
            </a:extLst>
          </p:cNvPr>
          <p:cNvCxnSpPr>
            <a:stCxn id="25" idx="6"/>
            <a:endCxn id="20" idx="2"/>
          </p:cNvCxnSpPr>
          <p:nvPr/>
        </p:nvCxnSpPr>
        <p:spPr>
          <a:xfrm>
            <a:off x="7667841" y="4375836"/>
            <a:ext cx="1210007" cy="13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29A60C0F-CC36-2BBE-E016-1FFDFA3A0110}"/>
              </a:ext>
            </a:extLst>
          </p:cNvPr>
          <p:cNvCxnSpPr>
            <a:stCxn id="27" idx="7"/>
            <a:endCxn id="20" idx="3"/>
          </p:cNvCxnSpPr>
          <p:nvPr/>
        </p:nvCxnSpPr>
        <p:spPr>
          <a:xfrm flipV="1">
            <a:off x="7623010" y="4481197"/>
            <a:ext cx="1299669" cy="3345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F799350-7146-23B1-E50A-9445F930B422}"/>
              </a:ext>
            </a:extLst>
          </p:cNvPr>
          <p:cNvCxnSpPr>
            <a:stCxn id="27" idx="0"/>
            <a:endCxn id="25" idx="4"/>
          </p:cNvCxnSpPr>
          <p:nvPr/>
        </p:nvCxnSpPr>
        <p:spPr>
          <a:xfrm flipV="1">
            <a:off x="7514779" y="4522901"/>
            <a:ext cx="0" cy="2497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83F9032-683A-406B-E7F3-0F11CC4FA290}"/>
              </a:ext>
            </a:extLst>
          </p:cNvPr>
          <p:cNvCxnSpPr>
            <a:stCxn id="27" idx="1"/>
            <a:endCxn id="26" idx="5"/>
          </p:cNvCxnSpPr>
          <p:nvPr/>
        </p:nvCxnSpPr>
        <p:spPr>
          <a:xfrm flipH="1" flipV="1">
            <a:off x="6872607" y="4479142"/>
            <a:ext cx="533941" cy="3366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5BFCD5D-5443-B220-2D99-D6CA1FF1BCB8}"/>
              </a:ext>
            </a:extLst>
          </p:cNvPr>
          <p:cNvCxnSpPr>
            <a:stCxn id="25" idx="2"/>
            <a:endCxn id="26" idx="6"/>
          </p:cNvCxnSpPr>
          <p:nvPr/>
        </p:nvCxnSpPr>
        <p:spPr>
          <a:xfrm flipH="1" flipV="1">
            <a:off x="6917438" y="4375151"/>
            <a:ext cx="444279" cy="6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30F0AA3-BEE9-FE61-A0F4-E558E656B2FC}"/>
              </a:ext>
            </a:extLst>
          </p:cNvPr>
          <p:cNvCxnSpPr>
            <a:stCxn id="28" idx="6"/>
            <a:endCxn id="27" idx="2"/>
          </p:cNvCxnSpPr>
          <p:nvPr/>
        </p:nvCxnSpPr>
        <p:spPr>
          <a:xfrm>
            <a:off x="6911989" y="4919137"/>
            <a:ext cx="449728" cy="6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4A2142EF-222E-7A89-6CAB-A6F31024CFC1}"/>
              </a:ext>
            </a:extLst>
          </p:cNvPr>
          <p:cNvCxnSpPr>
            <a:stCxn id="31" idx="1"/>
            <a:endCxn id="29" idx="6"/>
          </p:cNvCxnSpPr>
          <p:nvPr/>
        </p:nvCxnSpPr>
        <p:spPr>
          <a:xfrm flipH="1" flipV="1">
            <a:off x="9202325" y="5601582"/>
            <a:ext cx="410253" cy="2888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6846FF3-7723-C18C-2330-28486F554D48}"/>
              </a:ext>
            </a:extLst>
          </p:cNvPr>
          <p:cNvCxnSpPr>
            <a:stCxn id="29" idx="0"/>
            <a:endCxn id="30" idx="4"/>
          </p:cNvCxnSpPr>
          <p:nvPr/>
        </p:nvCxnSpPr>
        <p:spPr>
          <a:xfrm flipH="1" flipV="1">
            <a:off x="9047107" y="5067100"/>
            <a:ext cx="2156" cy="3874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93D2A8C-24FF-110E-4E88-831CC1330BEF}"/>
              </a:ext>
            </a:extLst>
          </p:cNvPr>
          <p:cNvCxnSpPr>
            <a:stCxn id="27" idx="5"/>
            <a:endCxn id="33" idx="1"/>
          </p:cNvCxnSpPr>
          <p:nvPr/>
        </p:nvCxnSpPr>
        <p:spPr>
          <a:xfrm>
            <a:off x="7623010" y="5023748"/>
            <a:ext cx="618150" cy="8649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57972CE-9DAB-B5B2-F824-AD1D88191405}"/>
              </a:ext>
            </a:extLst>
          </p:cNvPr>
          <p:cNvCxnSpPr>
            <a:stCxn id="37" idx="6"/>
            <a:endCxn id="33" idx="2"/>
          </p:cNvCxnSpPr>
          <p:nvPr/>
        </p:nvCxnSpPr>
        <p:spPr>
          <a:xfrm>
            <a:off x="7667841" y="5601333"/>
            <a:ext cx="528488" cy="3913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CED26B5C-F66D-80D3-05C3-FFDDE481A23B}"/>
              </a:ext>
            </a:extLst>
          </p:cNvPr>
          <p:cNvCxnSpPr>
            <a:stCxn id="37" idx="0"/>
            <a:endCxn id="27" idx="4"/>
          </p:cNvCxnSpPr>
          <p:nvPr/>
        </p:nvCxnSpPr>
        <p:spPr>
          <a:xfrm flipV="1">
            <a:off x="7514779" y="5066822"/>
            <a:ext cx="0" cy="3874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BC403FF-353B-3947-E40D-6BA965D30959}"/>
              </a:ext>
            </a:extLst>
          </p:cNvPr>
          <p:cNvCxnSpPr>
            <a:stCxn id="36" idx="7"/>
            <a:endCxn id="37" idx="2"/>
          </p:cNvCxnSpPr>
          <p:nvPr/>
        </p:nvCxnSpPr>
        <p:spPr>
          <a:xfrm flipV="1">
            <a:off x="6868509" y="5601333"/>
            <a:ext cx="493208" cy="289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E140145-1843-177F-C4F0-0BCE40EEADC2}"/>
              </a:ext>
            </a:extLst>
          </p:cNvPr>
          <p:cNvCxnSpPr>
            <a:stCxn id="35" idx="6"/>
            <a:endCxn id="33" idx="3"/>
          </p:cNvCxnSpPr>
          <p:nvPr/>
        </p:nvCxnSpPr>
        <p:spPr>
          <a:xfrm flipV="1">
            <a:off x="7671117" y="6096644"/>
            <a:ext cx="570042" cy="2491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29285AD-70FD-18A0-BFE2-94BBF2FDA47D}"/>
              </a:ext>
            </a:extLst>
          </p:cNvPr>
          <p:cNvCxnSpPr>
            <a:stCxn id="36" idx="5"/>
            <a:endCxn id="35" idx="2"/>
          </p:cNvCxnSpPr>
          <p:nvPr/>
        </p:nvCxnSpPr>
        <p:spPr>
          <a:xfrm>
            <a:off x="6868509" y="6099225"/>
            <a:ext cx="496484" cy="2465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29B2681-1B6D-F668-EB60-1588EA4E5D91}"/>
              </a:ext>
            </a:extLst>
          </p:cNvPr>
          <p:cNvCxnSpPr>
            <a:stCxn id="37" idx="4"/>
            <a:endCxn id="35" idx="0"/>
          </p:cNvCxnSpPr>
          <p:nvPr/>
        </p:nvCxnSpPr>
        <p:spPr>
          <a:xfrm>
            <a:off x="7514779" y="5748398"/>
            <a:ext cx="3276" cy="4503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9B86408-C681-E34F-B57B-617E31B2670C}"/>
              </a:ext>
            </a:extLst>
          </p:cNvPr>
          <p:cNvCxnSpPr>
            <a:stCxn id="36" idx="6"/>
            <a:endCxn id="33" idx="2"/>
          </p:cNvCxnSpPr>
          <p:nvPr/>
        </p:nvCxnSpPr>
        <p:spPr>
          <a:xfrm flipV="1">
            <a:off x="6913340" y="5992653"/>
            <a:ext cx="1282988" cy="25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05CB797-CAE4-3BFF-602D-99DED116DA03}"/>
              </a:ext>
            </a:extLst>
          </p:cNvPr>
          <p:cNvCxnSpPr>
            <a:stCxn id="33" idx="5"/>
            <a:endCxn id="32" idx="2"/>
          </p:cNvCxnSpPr>
          <p:nvPr/>
        </p:nvCxnSpPr>
        <p:spPr>
          <a:xfrm>
            <a:off x="8457621" y="6096644"/>
            <a:ext cx="443099" cy="2473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C4EBB213-9A65-3986-B403-2CF1E517D906}"/>
              </a:ext>
            </a:extLst>
          </p:cNvPr>
          <p:cNvCxnSpPr>
            <a:stCxn id="33" idx="7"/>
            <a:endCxn id="29" idx="2"/>
          </p:cNvCxnSpPr>
          <p:nvPr/>
        </p:nvCxnSpPr>
        <p:spPr>
          <a:xfrm flipV="1">
            <a:off x="8457621" y="5601582"/>
            <a:ext cx="438581" cy="2870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ECC7742-6752-591C-BA0D-5694E6E22CC3}"/>
              </a:ext>
            </a:extLst>
          </p:cNvPr>
          <p:cNvCxnSpPr>
            <a:stCxn id="33" idx="0"/>
            <a:endCxn id="34" idx="4"/>
          </p:cNvCxnSpPr>
          <p:nvPr/>
        </p:nvCxnSpPr>
        <p:spPr>
          <a:xfrm flipH="1" flipV="1">
            <a:off x="8349389" y="5557542"/>
            <a:ext cx="1" cy="2880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69F51C7-48D8-5DE5-11EB-CF01DBBBE9D8}"/>
              </a:ext>
            </a:extLst>
          </p:cNvPr>
          <p:cNvCxnSpPr>
            <a:stCxn id="29" idx="4"/>
            <a:endCxn id="32" idx="0"/>
          </p:cNvCxnSpPr>
          <p:nvPr/>
        </p:nvCxnSpPr>
        <p:spPr>
          <a:xfrm>
            <a:off x="9049263" y="5748646"/>
            <a:ext cx="4519" cy="4482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6636E03-1533-4927-E78D-263A9B32CB87}"/>
              </a:ext>
            </a:extLst>
          </p:cNvPr>
          <p:cNvCxnSpPr>
            <a:stCxn id="31" idx="3"/>
            <a:endCxn id="32" idx="6"/>
          </p:cNvCxnSpPr>
          <p:nvPr/>
        </p:nvCxnSpPr>
        <p:spPr>
          <a:xfrm flipH="1">
            <a:off x="9206844" y="6098449"/>
            <a:ext cx="405735" cy="2455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1D8403F3-589A-C023-F3F3-DDDB585F2237}"/>
              </a:ext>
            </a:extLst>
          </p:cNvPr>
          <p:cNvCxnSpPr>
            <a:stCxn id="33" idx="6"/>
            <a:endCxn id="31" idx="2"/>
          </p:cNvCxnSpPr>
          <p:nvPr/>
        </p:nvCxnSpPr>
        <p:spPr>
          <a:xfrm>
            <a:off x="8502452" y="5992653"/>
            <a:ext cx="1065296" cy="18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17C423E9-4480-A563-BD42-5BA764E33DF2}"/>
              </a:ext>
            </a:extLst>
          </p:cNvPr>
          <p:cNvCxnSpPr>
            <a:stCxn id="18" idx="6"/>
            <a:endCxn id="102" idx="2"/>
          </p:cNvCxnSpPr>
          <p:nvPr/>
        </p:nvCxnSpPr>
        <p:spPr>
          <a:xfrm>
            <a:off x="8856101" y="2459331"/>
            <a:ext cx="711741" cy="3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CC5EF78C-0614-383C-9F24-F59265E1AD6D}"/>
              </a:ext>
            </a:extLst>
          </p:cNvPr>
          <p:cNvCxnSpPr>
            <a:cxnSpLocks/>
          </p:cNvCxnSpPr>
          <p:nvPr/>
        </p:nvCxnSpPr>
        <p:spPr>
          <a:xfrm>
            <a:off x="7671329" y="3323319"/>
            <a:ext cx="2072650" cy="5161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D72A97D-6362-E903-AA27-FD5A6081E3F8}"/>
              </a:ext>
            </a:extLst>
          </p:cNvPr>
          <p:cNvCxnSpPr>
            <a:cxnSpLocks/>
            <a:endCxn id="18" idx="4"/>
          </p:cNvCxnSpPr>
          <p:nvPr/>
        </p:nvCxnSpPr>
        <p:spPr>
          <a:xfrm flipV="1">
            <a:off x="8371011" y="2606396"/>
            <a:ext cx="332028" cy="12437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>
            <a:extLst>
              <a:ext uri="{FF2B5EF4-FFF2-40B4-BE49-F238E27FC236}">
                <a16:creationId xmlns:a16="http://schemas.microsoft.com/office/drawing/2014/main" id="{6E837787-853D-1912-18B6-0F4076F09601}"/>
              </a:ext>
            </a:extLst>
          </p:cNvPr>
          <p:cNvSpPr/>
          <p:nvPr/>
        </p:nvSpPr>
        <p:spPr>
          <a:xfrm>
            <a:off x="9567842" y="2315653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25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8DE921CE-E9A4-CFD1-8C8D-B1F55A9F2F52}"/>
              </a:ext>
            </a:extLst>
          </p:cNvPr>
          <p:cNvSpPr/>
          <p:nvPr/>
        </p:nvSpPr>
        <p:spPr>
          <a:xfrm>
            <a:off x="9567866" y="3699073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16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22429A54-F68C-311A-3EA0-CFC00E14AB2E}"/>
              </a:ext>
            </a:extLst>
          </p:cNvPr>
          <p:cNvSpPr/>
          <p:nvPr/>
        </p:nvSpPr>
        <p:spPr>
          <a:xfrm>
            <a:off x="8001476" y="1545648"/>
            <a:ext cx="306123" cy="294131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1600" b="1" dirty="0">
                <a:solidFill>
                  <a:schemeClr val="tx1"/>
                </a:solidFill>
              </a:rPr>
              <a:t>21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D82C4E03-3720-62A0-6E25-7F444C253CDC}"/>
              </a:ext>
            </a:extLst>
          </p:cNvPr>
          <p:cNvCxnSpPr>
            <a:cxnSpLocks/>
            <a:stCxn id="9" idx="0"/>
            <a:endCxn id="104" idx="3"/>
          </p:cNvCxnSpPr>
          <p:nvPr/>
        </p:nvCxnSpPr>
        <p:spPr>
          <a:xfrm flipV="1">
            <a:off x="7842108" y="1796705"/>
            <a:ext cx="204199" cy="5198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92B7935B-B1A8-1C0D-5467-464A8DB72EB2}"/>
              </a:ext>
            </a:extLst>
          </p:cNvPr>
          <p:cNvCxnSpPr>
            <a:cxnSpLocks/>
            <a:stCxn id="9" idx="0"/>
            <a:endCxn id="104" idx="3"/>
          </p:cNvCxnSpPr>
          <p:nvPr/>
        </p:nvCxnSpPr>
        <p:spPr>
          <a:xfrm flipV="1">
            <a:off x="7842108" y="1796705"/>
            <a:ext cx="204199" cy="519897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81257DA-D708-1688-05F4-7E3CABD18744}"/>
              </a:ext>
            </a:extLst>
          </p:cNvPr>
          <p:cNvGrpSpPr/>
          <p:nvPr/>
        </p:nvGrpSpPr>
        <p:grpSpPr>
          <a:xfrm>
            <a:off x="10540697" y="2334688"/>
            <a:ext cx="1501798" cy="2032039"/>
            <a:chOff x="5688779" y="2334688"/>
            <a:chExt cx="1501798" cy="2032039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11D9D3FB-E82D-676B-C39F-01BDEA57F0E2}"/>
                </a:ext>
              </a:extLst>
            </p:cNvPr>
            <p:cNvSpPr/>
            <p:nvPr/>
          </p:nvSpPr>
          <p:spPr>
            <a:xfrm>
              <a:off x="5697894" y="2334688"/>
              <a:ext cx="1483568" cy="203203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275DEECA-3495-AB2D-64C3-81B084AF0D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71" t="6043" r="12177" b="21055"/>
            <a:stretch/>
          </p:blipFill>
          <p:spPr>
            <a:xfrm>
              <a:off x="6029106" y="2454839"/>
              <a:ext cx="821145" cy="1038431"/>
            </a:xfrm>
            <a:prstGeom prst="rect">
              <a:avLst/>
            </a:prstGeom>
          </p:spPr>
        </p:pic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C02D876-0356-F78C-D3A6-83A61ECC73D6}"/>
                </a:ext>
              </a:extLst>
            </p:cNvPr>
            <p:cNvSpPr txBox="1"/>
            <p:nvPr/>
          </p:nvSpPr>
          <p:spPr>
            <a:xfrm>
              <a:off x="5688779" y="3508427"/>
              <a:ext cx="150179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300" b="1" dirty="0" err="1">
                  <a:solidFill>
                    <a:srgbClr val="C00000"/>
                  </a:solidFill>
                </a:rPr>
                <a:t>Mohamed</a:t>
              </a:r>
              <a:br>
                <a:rPr lang="en-US" sz="2300" b="1" dirty="0">
                  <a:solidFill>
                    <a:srgbClr val="C00000"/>
                  </a:solidFill>
                </a:rPr>
              </a:br>
              <a:r>
                <a:rPr lang="pl-PL" sz="2300" b="1" dirty="0" err="1">
                  <a:solidFill>
                    <a:srgbClr val="C00000"/>
                  </a:solidFill>
                </a:rPr>
                <a:t>Atta</a:t>
              </a:r>
              <a:r>
                <a:rPr lang="en-US" sz="2300" b="1" dirty="0">
                  <a:solidFill>
                    <a:srgbClr val="C00000"/>
                  </a:solidFill>
                </a:rPr>
                <a:t> </a:t>
              </a:r>
            </a:p>
          </p:txBody>
        </p:sp>
      </p:grp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520BE163-D2B5-E32F-9D02-A980C1A7B1FE}"/>
              </a:ext>
            </a:extLst>
          </p:cNvPr>
          <p:cNvCxnSpPr>
            <a:cxnSpLocks/>
            <a:endCxn id="104" idx="4"/>
          </p:cNvCxnSpPr>
          <p:nvPr/>
        </p:nvCxnSpPr>
        <p:spPr>
          <a:xfrm flipH="1" flipV="1">
            <a:off x="8154538" y="1839779"/>
            <a:ext cx="209677" cy="1982561"/>
          </a:xfrm>
          <a:prstGeom prst="line">
            <a:avLst/>
          </a:prstGeom>
          <a:ln w="5715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8597165C-6CF4-8916-911A-C7E3EC39D152}"/>
              </a:ext>
            </a:extLst>
          </p:cNvPr>
          <p:cNvCxnSpPr>
            <a:cxnSpLocks/>
            <a:endCxn id="104" idx="4"/>
          </p:cNvCxnSpPr>
          <p:nvPr/>
        </p:nvCxnSpPr>
        <p:spPr>
          <a:xfrm flipH="1" flipV="1">
            <a:off x="8154538" y="1839779"/>
            <a:ext cx="212780" cy="198256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ED68A9A3-BF53-E0AD-56FC-D844F06E7B20}"/>
              </a:ext>
            </a:extLst>
          </p:cNvPr>
          <p:cNvCxnSpPr>
            <a:cxnSpLocks/>
            <a:endCxn id="18" idx="4"/>
          </p:cNvCxnSpPr>
          <p:nvPr/>
        </p:nvCxnSpPr>
        <p:spPr>
          <a:xfrm flipV="1">
            <a:off x="8361961" y="2606396"/>
            <a:ext cx="341078" cy="1236918"/>
          </a:xfrm>
          <a:prstGeom prst="line">
            <a:avLst/>
          </a:prstGeom>
          <a:ln w="57150">
            <a:solidFill>
              <a:schemeClr val="bg1">
                <a:lumMod val="9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EB04B3FA-89E2-CB66-7909-425B01673E3C}"/>
              </a:ext>
            </a:extLst>
          </p:cNvPr>
          <p:cNvCxnSpPr>
            <a:cxnSpLocks/>
            <a:endCxn id="18" idx="4"/>
          </p:cNvCxnSpPr>
          <p:nvPr/>
        </p:nvCxnSpPr>
        <p:spPr>
          <a:xfrm flipV="1">
            <a:off x="8367318" y="2606396"/>
            <a:ext cx="335721" cy="1215944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CF8B18DC-1943-8076-F2D2-E10E6B82369E}"/>
              </a:ext>
            </a:extLst>
          </p:cNvPr>
          <p:cNvCxnSpPr>
            <a:cxnSpLocks/>
            <a:stCxn id="18" idx="1"/>
            <a:endCxn id="104" idx="5"/>
          </p:cNvCxnSpPr>
          <p:nvPr/>
        </p:nvCxnSpPr>
        <p:spPr>
          <a:xfrm flipH="1" flipV="1">
            <a:off x="8262768" y="1796705"/>
            <a:ext cx="332040" cy="5586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551D5783-79D1-0E46-DF27-870BEF291B27}"/>
              </a:ext>
            </a:extLst>
          </p:cNvPr>
          <p:cNvCxnSpPr>
            <a:cxnSpLocks/>
            <a:stCxn id="18" idx="1"/>
            <a:endCxn id="104" idx="5"/>
          </p:cNvCxnSpPr>
          <p:nvPr/>
        </p:nvCxnSpPr>
        <p:spPr>
          <a:xfrm flipH="1" flipV="1">
            <a:off x="8262768" y="1796705"/>
            <a:ext cx="332040" cy="558634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C0491E08-2033-D6DA-25C3-1174D805BD41}"/>
              </a:ext>
            </a:extLst>
          </p:cNvPr>
          <p:cNvCxnSpPr>
            <a:cxnSpLocks/>
            <a:stCxn id="18" idx="7"/>
            <a:endCxn id="10" idx="3"/>
          </p:cNvCxnSpPr>
          <p:nvPr/>
        </p:nvCxnSpPr>
        <p:spPr>
          <a:xfrm flipV="1">
            <a:off x="8811269" y="1798705"/>
            <a:ext cx="792162" cy="5566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962E8E86-ED05-89B4-D889-0D12DE2C5A01}"/>
              </a:ext>
            </a:extLst>
          </p:cNvPr>
          <p:cNvCxnSpPr>
            <a:cxnSpLocks/>
            <a:stCxn id="18" idx="7"/>
            <a:endCxn id="10" idx="3"/>
          </p:cNvCxnSpPr>
          <p:nvPr/>
        </p:nvCxnSpPr>
        <p:spPr>
          <a:xfrm flipV="1">
            <a:off x="8811269" y="1798705"/>
            <a:ext cx="792162" cy="556634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39DACD9A-3600-4282-4087-9C1BB48DF8F6}"/>
              </a:ext>
            </a:extLst>
          </p:cNvPr>
          <p:cNvCxnSpPr>
            <a:cxnSpLocks/>
            <a:stCxn id="104" idx="6"/>
            <a:endCxn id="10" idx="2"/>
          </p:cNvCxnSpPr>
          <p:nvPr/>
        </p:nvCxnSpPr>
        <p:spPr>
          <a:xfrm>
            <a:off x="8307599" y="1692714"/>
            <a:ext cx="1251001" cy="2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5F234603-E117-D620-8172-A0638ABD6653}"/>
              </a:ext>
            </a:extLst>
          </p:cNvPr>
          <p:cNvCxnSpPr>
            <a:cxnSpLocks/>
            <a:stCxn id="104" idx="6"/>
            <a:endCxn id="10" idx="2"/>
          </p:cNvCxnSpPr>
          <p:nvPr/>
        </p:nvCxnSpPr>
        <p:spPr>
          <a:xfrm>
            <a:off x="8307599" y="1692714"/>
            <a:ext cx="1251001" cy="200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5" name="Picture 114">
            <a:extLst>
              <a:ext uri="{FF2B5EF4-FFF2-40B4-BE49-F238E27FC236}">
                <a16:creationId xmlns:a16="http://schemas.microsoft.com/office/drawing/2014/main" id="{F0A1EC3E-A28E-6B45-DE0A-EEAF42FBC6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1" t="6043" r="12177" b="21055"/>
          <a:stretch/>
        </p:blipFill>
        <p:spPr>
          <a:xfrm>
            <a:off x="8077206" y="3354582"/>
            <a:ext cx="573394" cy="751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B8E62A-D254-9F59-9A13-33EA77E99140}"/>
              </a:ext>
            </a:extLst>
          </p:cNvPr>
          <p:cNvSpPr txBox="1"/>
          <p:nvPr/>
        </p:nvSpPr>
        <p:spPr>
          <a:xfrm>
            <a:off x="1096017" y="1199843"/>
            <a:ext cx="4247197" cy="13234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l-PL" sz="2000" b="1" dirty="0" err="1"/>
              <a:t>Original</a:t>
            </a:r>
            <a:r>
              <a:rPr lang="pl-PL" sz="2000" b="1" dirty="0"/>
              <a:t> network</a:t>
            </a:r>
            <a:endParaRPr lang="en-US" sz="2000" b="1" dirty="0"/>
          </a:p>
          <a:p>
            <a:r>
              <a:rPr lang="pl-PL" sz="2000" b="1" dirty="0"/>
              <a:t>1st</a:t>
            </a:r>
            <a:r>
              <a:rPr lang="pl-PL" sz="2000" dirty="0"/>
              <a:t> in </a:t>
            </a:r>
            <a:r>
              <a:rPr lang="pl-PL" sz="2000" dirty="0" err="1"/>
              <a:t>Degree</a:t>
            </a:r>
            <a:r>
              <a:rPr lang="pl-PL" sz="2000" dirty="0"/>
              <a:t> </a:t>
            </a:r>
            <a:r>
              <a:rPr lang="pl-PL" sz="2000" dirty="0" err="1"/>
              <a:t>centrality</a:t>
            </a:r>
            <a:r>
              <a:rPr lang="pl-PL" sz="2000" dirty="0"/>
              <a:t> ranking</a:t>
            </a:r>
          </a:p>
          <a:p>
            <a:r>
              <a:rPr lang="pl-PL" sz="2000" b="1" dirty="0"/>
              <a:t>1st</a:t>
            </a:r>
            <a:r>
              <a:rPr lang="pl-PL" sz="2000" dirty="0"/>
              <a:t> in </a:t>
            </a:r>
            <a:r>
              <a:rPr lang="pl-PL" sz="2000" dirty="0" err="1"/>
              <a:t>Closeness</a:t>
            </a:r>
            <a:r>
              <a:rPr lang="pl-PL" sz="2000" dirty="0"/>
              <a:t> </a:t>
            </a:r>
            <a:r>
              <a:rPr lang="pl-PL" sz="2000" dirty="0" err="1"/>
              <a:t>centrality</a:t>
            </a:r>
            <a:r>
              <a:rPr lang="pl-PL" sz="2000" dirty="0"/>
              <a:t> ranking</a:t>
            </a:r>
            <a:endParaRPr lang="en-US" sz="2000" dirty="0"/>
          </a:p>
          <a:p>
            <a:r>
              <a:rPr lang="pl-PL" sz="2000" b="1" dirty="0"/>
              <a:t>1st </a:t>
            </a:r>
            <a:r>
              <a:rPr lang="pl-PL" sz="2000" dirty="0"/>
              <a:t>in </a:t>
            </a:r>
            <a:r>
              <a:rPr lang="pl-PL" sz="2000" dirty="0" err="1"/>
              <a:t>Betweenness</a:t>
            </a:r>
            <a:r>
              <a:rPr lang="pl-PL" sz="2000" dirty="0"/>
              <a:t> </a:t>
            </a:r>
            <a:r>
              <a:rPr lang="pl-PL" sz="2000" dirty="0" err="1"/>
              <a:t>centrality</a:t>
            </a:r>
            <a:r>
              <a:rPr lang="pl-PL" sz="2000" dirty="0"/>
              <a:t> ranking</a:t>
            </a:r>
            <a:endParaRPr lang="en-US" sz="2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B5B8E8D-AF71-A39D-F8C4-8A0A2C42E147}"/>
              </a:ext>
            </a:extLst>
          </p:cNvPr>
          <p:cNvSpPr txBox="1"/>
          <p:nvPr/>
        </p:nvSpPr>
        <p:spPr>
          <a:xfrm>
            <a:off x="1096017" y="2898414"/>
            <a:ext cx="4287746" cy="13234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/>
            </a:lvl1pPr>
          </a:lstStyle>
          <a:p>
            <a:r>
              <a:rPr lang="pl-PL" dirty="0"/>
              <a:t>After one execution of </a:t>
            </a:r>
            <a:r>
              <a:rPr lang="en-US" dirty="0"/>
              <a:t>ROAM</a:t>
            </a:r>
          </a:p>
          <a:p>
            <a:r>
              <a:rPr lang="pl-PL" dirty="0"/>
              <a:t>3rd </a:t>
            </a:r>
            <a:r>
              <a:rPr lang="pl-PL" b="0" dirty="0"/>
              <a:t>in Degree centrality ranking</a:t>
            </a:r>
          </a:p>
          <a:p>
            <a:r>
              <a:rPr lang="pl-PL" dirty="0"/>
              <a:t>2nd </a:t>
            </a:r>
            <a:r>
              <a:rPr lang="pl-PL" b="0" dirty="0"/>
              <a:t>in Closeness centrality ranking</a:t>
            </a:r>
            <a:endParaRPr lang="en-US" b="0" dirty="0"/>
          </a:p>
          <a:p>
            <a:r>
              <a:rPr lang="pl-PL" dirty="0"/>
              <a:t>5th</a:t>
            </a:r>
            <a:r>
              <a:rPr lang="pl-PL" b="0" dirty="0"/>
              <a:t> in </a:t>
            </a:r>
            <a:r>
              <a:rPr lang="pl-PL" b="0" dirty="0" err="1"/>
              <a:t>Betweenness</a:t>
            </a:r>
            <a:r>
              <a:rPr lang="pl-PL" b="0" dirty="0"/>
              <a:t> </a:t>
            </a:r>
            <a:r>
              <a:rPr lang="pl-PL" b="0" dirty="0" err="1"/>
              <a:t>centrality</a:t>
            </a:r>
            <a:r>
              <a:rPr lang="pl-PL" b="0" dirty="0"/>
              <a:t> ranking</a:t>
            </a:r>
            <a:endParaRPr lang="en-US" b="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26FD354-590C-36FA-0EAF-91C4AB366EEC}"/>
              </a:ext>
            </a:extLst>
          </p:cNvPr>
          <p:cNvSpPr txBox="1"/>
          <p:nvPr/>
        </p:nvSpPr>
        <p:spPr>
          <a:xfrm>
            <a:off x="1096017" y="4596985"/>
            <a:ext cx="4297077" cy="13234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/>
            </a:lvl1pPr>
          </a:lstStyle>
          <a:p>
            <a:r>
              <a:rPr lang="pl-PL" dirty="0" err="1"/>
              <a:t>After</a:t>
            </a:r>
            <a:r>
              <a:rPr lang="pl-PL" dirty="0"/>
              <a:t> </a:t>
            </a:r>
            <a:r>
              <a:rPr lang="pl-PL" dirty="0" err="1"/>
              <a:t>two</a:t>
            </a:r>
            <a:r>
              <a:rPr lang="pl-PL" dirty="0"/>
              <a:t> </a:t>
            </a:r>
            <a:r>
              <a:rPr lang="pl-PL" dirty="0" err="1"/>
              <a:t>executions</a:t>
            </a:r>
            <a:r>
              <a:rPr lang="pl-PL" dirty="0"/>
              <a:t> of </a:t>
            </a:r>
            <a:r>
              <a:rPr lang="en-US" dirty="0"/>
              <a:t>ROAM</a:t>
            </a:r>
          </a:p>
          <a:p>
            <a:r>
              <a:rPr lang="pl-PL" dirty="0"/>
              <a:t>5th </a:t>
            </a:r>
            <a:r>
              <a:rPr lang="pl-PL" b="0" dirty="0"/>
              <a:t>in </a:t>
            </a:r>
            <a:r>
              <a:rPr lang="pl-PL" b="0" dirty="0" err="1"/>
              <a:t>Degree</a:t>
            </a:r>
            <a:r>
              <a:rPr lang="pl-PL" b="0" dirty="0"/>
              <a:t> </a:t>
            </a:r>
            <a:r>
              <a:rPr lang="pl-PL" b="0" dirty="0" err="1"/>
              <a:t>centrality</a:t>
            </a:r>
            <a:r>
              <a:rPr lang="pl-PL" b="0" dirty="0"/>
              <a:t> ranking</a:t>
            </a:r>
          </a:p>
          <a:p>
            <a:r>
              <a:rPr lang="pl-PL" dirty="0"/>
              <a:t>4th</a:t>
            </a:r>
            <a:r>
              <a:rPr lang="pl-PL" b="0" dirty="0"/>
              <a:t> in </a:t>
            </a:r>
            <a:r>
              <a:rPr lang="pl-PL" b="0" dirty="0" err="1"/>
              <a:t>Closeness</a:t>
            </a:r>
            <a:r>
              <a:rPr lang="pl-PL" b="0" dirty="0"/>
              <a:t> </a:t>
            </a:r>
            <a:r>
              <a:rPr lang="pl-PL" b="0" dirty="0" err="1"/>
              <a:t>centrality</a:t>
            </a:r>
            <a:r>
              <a:rPr lang="pl-PL" b="0" dirty="0"/>
              <a:t> ranking</a:t>
            </a:r>
            <a:endParaRPr lang="en-US" b="0" dirty="0"/>
          </a:p>
          <a:p>
            <a:r>
              <a:rPr lang="pl-PL" dirty="0"/>
              <a:t>11th</a:t>
            </a:r>
            <a:r>
              <a:rPr lang="pl-PL" b="0" dirty="0"/>
              <a:t> in </a:t>
            </a:r>
            <a:r>
              <a:rPr lang="pl-PL" b="0" dirty="0" err="1"/>
              <a:t>Betweenness</a:t>
            </a:r>
            <a:r>
              <a:rPr lang="pl-PL" b="0" dirty="0"/>
              <a:t> </a:t>
            </a:r>
            <a:r>
              <a:rPr lang="pl-PL" b="0" dirty="0" err="1"/>
              <a:t>centrality</a:t>
            </a:r>
            <a:r>
              <a:rPr lang="pl-PL" b="0" dirty="0"/>
              <a:t> ranking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4367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5" grpId="0" animBg="1"/>
      <p:bldP spid="10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A7C1-D93B-91BD-5FAE-FB042B905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74B5-F11F-20D8-342B-A16F0457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network from scratch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FCACC-95CF-3E31-17F7-EE15624043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What if we do not want to reshape an existing network, but rather </a:t>
            </a:r>
            <a:r>
              <a:rPr lang="en-US" b="1" dirty="0"/>
              <a:t>construct a new one</a:t>
            </a:r>
            <a:r>
              <a:rPr lang="en-US" dirty="0"/>
              <a:t> from scratch?</a:t>
            </a:r>
          </a:p>
          <a:p>
            <a:r>
              <a:rPr lang="en-US" dirty="0"/>
              <a:t>Assume we have a group of </a:t>
            </a:r>
            <a:r>
              <a:rPr lang="en-US" b="1" dirty="0"/>
              <a:t>network leaders</a:t>
            </a:r>
            <a:r>
              <a:rPr lang="en-US" dirty="0"/>
              <a:t>…</a:t>
            </a:r>
          </a:p>
          <a:p>
            <a:r>
              <a:rPr lang="en-US" dirty="0"/>
              <a:t>… and a </a:t>
            </a:r>
            <a:r>
              <a:rPr lang="en-US" b="1" dirty="0"/>
              <a:t>group of followers</a:t>
            </a:r>
            <a:r>
              <a:rPr lang="en-US" dirty="0"/>
              <a:t>.</a:t>
            </a:r>
          </a:p>
          <a:p>
            <a:r>
              <a:rPr lang="en-US" dirty="0"/>
              <a:t>We want to </a:t>
            </a:r>
            <a:r>
              <a:rPr lang="en-US" b="1" dirty="0"/>
              <a:t>connect them into a network </a:t>
            </a:r>
            <a:r>
              <a:rPr lang="en-US" dirty="0"/>
              <a:t>so that:</a:t>
            </a:r>
          </a:p>
          <a:p>
            <a:pPr lvl="1"/>
            <a:r>
              <a:rPr lang="en-US" dirty="0"/>
              <a:t>there are no leaders in top </a:t>
            </a:r>
            <a:r>
              <a:rPr lang="en-US" b="1" dirty="0"/>
              <a:t>centrality ranking</a:t>
            </a:r>
            <a:r>
              <a:rPr lang="en-US" dirty="0"/>
              <a:t> positions,</a:t>
            </a:r>
          </a:p>
          <a:p>
            <a:pPr lvl="1"/>
            <a:r>
              <a:rPr lang="en-US" dirty="0"/>
              <a:t>the leaders can </a:t>
            </a:r>
            <a:r>
              <a:rPr lang="en-US" b="1" dirty="0"/>
              <a:t>effectively communicate </a:t>
            </a:r>
            <a:r>
              <a:rPr lang="en-US" dirty="0"/>
              <a:t>with the rest of the network.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10E7D0-EA9E-5B56-CC15-50FEF4821B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M. Waniek, T. P. Michalak, M. J. Wooldridge, T. Rahwan. </a:t>
            </a:r>
            <a:r>
              <a:rPr lang="en-US" b="1" dirty="0"/>
              <a:t>How members of covert networks conceal the identities of their leaders.</a:t>
            </a:r>
            <a:r>
              <a:rPr lang="en-US" dirty="0"/>
              <a:t> </a:t>
            </a:r>
            <a:r>
              <a:rPr lang="en-US" i="1" dirty="0"/>
              <a:t>ACM TIST</a:t>
            </a:r>
            <a:r>
              <a:rPr lang="en-US" dirty="0"/>
              <a:t> (2021)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7A51F7-379A-7D27-60A3-252DDD714F6D}"/>
              </a:ext>
            </a:extLst>
          </p:cNvPr>
          <p:cNvCxnSpPr>
            <a:stCxn id="14" idx="1"/>
            <a:endCxn id="10" idx="5"/>
          </p:cNvCxnSpPr>
          <p:nvPr/>
        </p:nvCxnSpPr>
        <p:spPr>
          <a:xfrm flipH="1" flipV="1">
            <a:off x="8869688" y="1774742"/>
            <a:ext cx="505577" cy="25697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DCADF4B-2B05-A43A-6BC6-C3E23060F024}"/>
              </a:ext>
            </a:extLst>
          </p:cNvPr>
          <p:cNvGrpSpPr/>
          <p:nvPr/>
        </p:nvGrpSpPr>
        <p:grpSpPr>
          <a:xfrm>
            <a:off x="7364034" y="1085996"/>
            <a:ext cx="3332331" cy="2965260"/>
            <a:chOff x="8674014" y="976919"/>
            <a:chExt cx="3095570" cy="275457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73E6528-8128-DF41-74F4-175C40A09EC4}"/>
                </a:ext>
              </a:extLst>
            </p:cNvPr>
            <p:cNvSpPr/>
            <p:nvPr/>
          </p:nvSpPr>
          <p:spPr>
            <a:xfrm>
              <a:off x="9432881" y="976919"/>
              <a:ext cx="749585" cy="74958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11135FE-4BC2-B960-4178-91962AF98DF7}"/>
                </a:ext>
              </a:extLst>
            </p:cNvPr>
            <p:cNvSpPr/>
            <p:nvPr/>
          </p:nvSpPr>
          <p:spPr>
            <a:xfrm>
              <a:off x="11019999" y="2518818"/>
              <a:ext cx="749585" cy="74958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8FC0E9D-0158-B0D5-0AF6-AFAC6AC91AC6}"/>
                </a:ext>
              </a:extLst>
            </p:cNvPr>
            <p:cNvSpPr/>
            <p:nvPr/>
          </p:nvSpPr>
          <p:spPr>
            <a:xfrm>
              <a:off x="8674014" y="2981913"/>
              <a:ext cx="749585" cy="74958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ED2BD61-BC52-D32B-243E-3FB53710FA67}"/>
              </a:ext>
            </a:extLst>
          </p:cNvPr>
          <p:cNvGrpSpPr/>
          <p:nvPr/>
        </p:nvGrpSpPr>
        <p:grpSpPr>
          <a:xfrm>
            <a:off x="6852694" y="1913551"/>
            <a:ext cx="4911947" cy="3795000"/>
            <a:chOff x="5232033" y="1221438"/>
            <a:chExt cx="4562955" cy="352536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30DD0B6-B813-B6BD-6288-D61C0B9497E0}"/>
                </a:ext>
              </a:extLst>
            </p:cNvPr>
            <p:cNvSpPr/>
            <p:nvPr/>
          </p:nvSpPr>
          <p:spPr>
            <a:xfrm>
              <a:off x="7465602" y="1221438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D0B7BD4-25D1-8FB9-1892-D13A58A76E79}"/>
                </a:ext>
              </a:extLst>
            </p:cNvPr>
            <p:cNvSpPr/>
            <p:nvPr/>
          </p:nvSpPr>
          <p:spPr>
            <a:xfrm>
              <a:off x="5750381" y="1228006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4BB9BF6-82A4-02FB-C937-3F6B94E85E28}"/>
                </a:ext>
              </a:extLst>
            </p:cNvPr>
            <p:cNvSpPr/>
            <p:nvPr/>
          </p:nvSpPr>
          <p:spPr>
            <a:xfrm>
              <a:off x="6730928" y="1791579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56A339A-6219-EBA4-70B3-487440516B82}"/>
                </a:ext>
              </a:extLst>
            </p:cNvPr>
            <p:cNvSpPr/>
            <p:nvPr/>
          </p:nvSpPr>
          <p:spPr>
            <a:xfrm>
              <a:off x="7320324" y="2757456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6DEA831-9197-9A11-D5B4-23D82E87AEE2}"/>
                </a:ext>
              </a:extLst>
            </p:cNvPr>
            <p:cNvSpPr/>
            <p:nvPr/>
          </p:nvSpPr>
          <p:spPr>
            <a:xfrm>
              <a:off x="9045403" y="2757455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CD05777-5A2B-F298-C772-A8566A574C8B}"/>
                </a:ext>
              </a:extLst>
            </p:cNvPr>
            <p:cNvSpPr/>
            <p:nvPr/>
          </p:nvSpPr>
          <p:spPr>
            <a:xfrm>
              <a:off x="7678235" y="3860603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DDBFD7A-5833-52A0-2B69-343D79E30940}"/>
                </a:ext>
              </a:extLst>
            </p:cNvPr>
            <p:cNvSpPr/>
            <p:nvPr/>
          </p:nvSpPr>
          <p:spPr>
            <a:xfrm>
              <a:off x="8900782" y="3997220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6221C55-0DE4-8905-6548-6B29C704468A}"/>
                </a:ext>
              </a:extLst>
            </p:cNvPr>
            <p:cNvSpPr/>
            <p:nvPr/>
          </p:nvSpPr>
          <p:spPr>
            <a:xfrm>
              <a:off x="6408724" y="3666909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59753FB-05F2-87B8-8D53-EE23116BE623}"/>
                </a:ext>
              </a:extLst>
            </p:cNvPr>
            <p:cNvSpPr/>
            <p:nvPr/>
          </p:nvSpPr>
          <p:spPr>
            <a:xfrm>
              <a:off x="5232033" y="3653211"/>
              <a:ext cx="749585" cy="749585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6CF053B-0926-1657-D53D-D9D6041C25A5}"/>
              </a:ext>
            </a:extLst>
          </p:cNvPr>
          <p:cNvCxnSpPr>
            <a:stCxn id="15" idx="7"/>
            <a:endCxn id="10" idx="3"/>
          </p:cNvCxnSpPr>
          <p:nvPr/>
        </p:nvCxnSpPr>
        <p:spPr>
          <a:xfrm flipV="1">
            <a:off x="8099433" y="1774742"/>
            <a:ext cx="199679" cy="26404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72CBA6D-258F-D5EE-B900-7AEDD226225D}"/>
              </a:ext>
            </a:extLst>
          </p:cNvPr>
          <p:cNvCxnSpPr>
            <a:stCxn id="16" idx="0"/>
            <a:endCxn id="10" idx="4"/>
          </p:cNvCxnSpPr>
          <p:nvPr/>
        </p:nvCxnSpPr>
        <p:spPr>
          <a:xfrm flipH="1" flipV="1">
            <a:off x="8584400" y="1892912"/>
            <a:ext cx="285288" cy="6343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3942331-FC42-FCB6-0071-C4D835FAC168}"/>
              </a:ext>
            </a:extLst>
          </p:cNvPr>
          <p:cNvCxnSpPr>
            <a:stCxn id="17" idx="2"/>
            <a:endCxn id="12" idx="6"/>
          </p:cNvCxnSpPr>
          <p:nvPr/>
        </p:nvCxnSpPr>
        <p:spPr>
          <a:xfrm flipH="1" flipV="1">
            <a:off x="8170950" y="3647798"/>
            <a:ext cx="929755" cy="3227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1557F09-DBAF-9A7F-532B-CCB5BBC6536A}"/>
              </a:ext>
            </a:extLst>
          </p:cNvPr>
          <p:cNvCxnSpPr>
            <a:stCxn id="22" idx="0"/>
            <a:endCxn id="12" idx="3"/>
          </p:cNvCxnSpPr>
          <p:nvPr/>
        </p:nvCxnSpPr>
        <p:spPr>
          <a:xfrm flipV="1">
            <a:off x="7256152" y="3933086"/>
            <a:ext cx="226052" cy="59822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C1877FF-1C0E-03CE-BEE5-152D799EC42C}"/>
              </a:ext>
            </a:extLst>
          </p:cNvPr>
          <p:cNvCxnSpPr>
            <a:stCxn id="21" idx="1"/>
            <a:endCxn id="12" idx="5"/>
          </p:cNvCxnSpPr>
          <p:nvPr/>
        </p:nvCxnSpPr>
        <p:spPr>
          <a:xfrm flipH="1" flipV="1">
            <a:off x="8052780" y="3933086"/>
            <a:ext cx="184773" cy="7311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BB201F7-FB2E-6975-877F-69D3BF38557C}"/>
              </a:ext>
            </a:extLst>
          </p:cNvPr>
          <p:cNvCxnSpPr>
            <a:stCxn id="21" idx="2"/>
            <a:endCxn id="22" idx="6"/>
          </p:cNvCxnSpPr>
          <p:nvPr/>
        </p:nvCxnSpPr>
        <p:spPr>
          <a:xfrm flipH="1" flipV="1">
            <a:off x="7659610" y="4934773"/>
            <a:ext cx="459773" cy="1474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FFF4625-B5F5-BFDE-0D72-BBFF91E4FBAC}"/>
              </a:ext>
            </a:extLst>
          </p:cNvPr>
          <p:cNvCxnSpPr>
            <a:stCxn id="20" idx="0"/>
            <a:endCxn id="18" idx="4"/>
          </p:cNvCxnSpPr>
          <p:nvPr/>
        </p:nvCxnSpPr>
        <p:spPr>
          <a:xfrm flipV="1">
            <a:off x="11205501" y="4373964"/>
            <a:ext cx="155682" cy="52767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75F138E-400E-CCE6-91A4-E55D0B4CBC79}"/>
              </a:ext>
            </a:extLst>
          </p:cNvPr>
          <p:cNvCxnSpPr>
            <a:stCxn id="20" idx="2"/>
            <a:endCxn id="19" idx="6"/>
          </p:cNvCxnSpPr>
          <p:nvPr/>
        </p:nvCxnSpPr>
        <p:spPr>
          <a:xfrm flipH="1" flipV="1">
            <a:off x="10292907" y="5158027"/>
            <a:ext cx="509136" cy="14706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02DCFDB-F4CD-2C92-AB2B-0A130FC66014}"/>
              </a:ext>
            </a:extLst>
          </p:cNvPr>
          <p:cNvCxnSpPr>
            <a:stCxn id="19" idx="1"/>
            <a:endCxn id="17" idx="4"/>
          </p:cNvCxnSpPr>
          <p:nvPr/>
        </p:nvCxnSpPr>
        <p:spPr>
          <a:xfrm flipH="1" flipV="1">
            <a:off x="9504163" y="4373965"/>
            <a:ext cx="99998" cy="49877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B58D913-CED9-EBC3-9CAD-AC8BA47FC1EB}"/>
              </a:ext>
            </a:extLst>
          </p:cNvPr>
          <p:cNvCxnSpPr>
            <a:stCxn id="19" idx="7"/>
            <a:endCxn id="11" idx="4"/>
          </p:cNvCxnSpPr>
          <p:nvPr/>
        </p:nvCxnSpPr>
        <p:spPr>
          <a:xfrm flipV="1">
            <a:off x="10174737" y="3552741"/>
            <a:ext cx="118170" cy="131999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095CC87-BF15-788D-13C3-BF0388F70ADD}"/>
              </a:ext>
            </a:extLst>
          </p:cNvPr>
          <p:cNvCxnSpPr>
            <a:stCxn id="18" idx="1"/>
            <a:endCxn id="11" idx="5"/>
          </p:cNvCxnSpPr>
          <p:nvPr/>
        </p:nvCxnSpPr>
        <p:spPr>
          <a:xfrm flipH="1" flipV="1">
            <a:off x="10578195" y="3434571"/>
            <a:ext cx="497700" cy="25064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BBD91FE-B76C-6DE9-7A95-FB4F41016FAE}"/>
              </a:ext>
            </a:extLst>
          </p:cNvPr>
          <p:cNvCxnSpPr>
            <a:stCxn id="11" idx="2"/>
            <a:endCxn id="16" idx="6"/>
          </p:cNvCxnSpPr>
          <p:nvPr/>
        </p:nvCxnSpPr>
        <p:spPr>
          <a:xfrm flipH="1" flipV="1">
            <a:off x="9273146" y="2930756"/>
            <a:ext cx="616303" cy="21852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FF00ED-8D25-8109-F12E-E58F8D2DA794}"/>
              </a:ext>
            </a:extLst>
          </p:cNvPr>
          <p:cNvCxnSpPr>
            <a:stCxn id="16" idx="3"/>
            <a:endCxn id="12" idx="7"/>
          </p:cNvCxnSpPr>
          <p:nvPr/>
        </p:nvCxnSpPr>
        <p:spPr>
          <a:xfrm flipH="1">
            <a:off x="8052780" y="3216044"/>
            <a:ext cx="531620" cy="14646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54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0597A-B79E-833A-D771-4BA445B3D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DAAE5-4F86-FC5C-3731-7D02CE167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captain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E08F2-EE2D-3BA1-C893-B6436D9FB1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captain network </a:t>
            </a:r>
            <a:r>
              <a:rPr lang="en-US" dirty="0"/>
              <a:t>is constructed in the following way: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start with a </a:t>
            </a:r>
            <a:r>
              <a:rPr lang="en-US" b="1" dirty="0"/>
              <a:t>group of leaders </a:t>
            </a:r>
            <a:r>
              <a:rPr lang="en-US" dirty="0"/>
              <a:t>connected into a clique.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To each leader we assign </a:t>
            </a:r>
            <a:r>
              <a:rPr lang="en-US" b="1" dirty="0"/>
              <a:t>a group of captains</a:t>
            </a:r>
            <a:r>
              <a:rPr lang="en-US" dirty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We connect the captains into a </a:t>
            </a:r>
            <a:r>
              <a:rPr lang="en-US" b="1" dirty="0"/>
              <a:t>full k-partite graph</a:t>
            </a:r>
            <a:r>
              <a:rPr lang="en-US" dirty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Each of the remaining </a:t>
            </a:r>
            <a:r>
              <a:rPr lang="en-US" b="1" dirty="0"/>
              <a:t>followers</a:t>
            </a:r>
            <a:r>
              <a:rPr lang="en-US" dirty="0"/>
              <a:t> gets connected with </a:t>
            </a:r>
            <a:r>
              <a:rPr lang="en-US" b="1" dirty="0"/>
              <a:t>one captain from each group</a:t>
            </a:r>
            <a:r>
              <a:rPr lang="en-US" dirty="0"/>
              <a:t>.</a:t>
            </a:r>
          </a:p>
          <a:p>
            <a:r>
              <a:rPr lang="en-US" dirty="0"/>
              <a:t>In this network </a:t>
            </a:r>
            <a:r>
              <a:rPr lang="en-US" b="1" dirty="0"/>
              <a:t>every captain </a:t>
            </a:r>
            <a:r>
              <a:rPr lang="en-US" dirty="0"/>
              <a:t>is guaranteed to have greater degree, closeness and betweenness centrality than </a:t>
            </a:r>
            <a:r>
              <a:rPr lang="en-US" b="1" dirty="0"/>
              <a:t>any of the leaders </a:t>
            </a:r>
            <a:r>
              <a:rPr lang="en-US" dirty="0"/>
              <a:t>(the figure depicts the difference in centrality between a leader and a captain).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EAB586-D985-3215-FA3D-EE3288F39B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M. Waniek, T. P. Michalak, M. J. Wooldridge, T. Rahwan. </a:t>
            </a:r>
            <a:r>
              <a:rPr lang="en-US" b="1" dirty="0"/>
              <a:t>How members of covert networks conceal the identities of their leaders.</a:t>
            </a:r>
            <a:r>
              <a:rPr lang="en-US" dirty="0"/>
              <a:t> </a:t>
            </a:r>
            <a:r>
              <a:rPr lang="en-US" i="1" dirty="0"/>
              <a:t>ACM TIST</a:t>
            </a:r>
            <a:r>
              <a:rPr lang="en-US" dirty="0"/>
              <a:t> (2021)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9484F1-EA8D-7668-9C26-771CD67867E9}"/>
              </a:ext>
            </a:extLst>
          </p:cNvPr>
          <p:cNvGrpSpPr/>
          <p:nvPr/>
        </p:nvGrpSpPr>
        <p:grpSpPr>
          <a:xfrm>
            <a:off x="7337398" y="3074765"/>
            <a:ext cx="3442056" cy="1157686"/>
            <a:chOff x="2791242" y="3570420"/>
            <a:chExt cx="3821946" cy="128545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922AD29-E64E-0B0D-56CF-D90EFF8F1993}"/>
                </a:ext>
              </a:extLst>
            </p:cNvPr>
            <p:cNvCxnSpPr>
              <a:stCxn id="59" idx="6"/>
              <a:endCxn id="61" idx="2"/>
            </p:cNvCxnSpPr>
            <p:nvPr/>
          </p:nvCxnSpPr>
          <p:spPr>
            <a:xfrm>
              <a:off x="2791242" y="3570420"/>
              <a:ext cx="2408052" cy="1285454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843229D-F0C3-D0EA-A70A-97B69106AC16}"/>
                </a:ext>
              </a:extLst>
            </p:cNvPr>
            <p:cNvCxnSpPr>
              <a:stCxn id="59" idx="6"/>
              <a:endCxn id="60" idx="2"/>
            </p:cNvCxnSpPr>
            <p:nvPr/>
          </p:nvCxnSpPr>
          <p:spPr>
            <a:xfrm>
              <a:off x="2791242" y="3570420"/>
              <a:ext cx="2408052" cy="523051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434A3D9-027B-FDDC-A381-0EB16C2E580D}"/>
                </a:ext>
              </a:extLst>
            </p:cNvPr>
            <p:cNvCxnSpPr>
              <a:stCxn id="59" idx="6"/>
              <a:endCxn id="62" idx="2"/>
            </p:cNvCxnSpPr>
            <p:nvPr/>
          </p:nvCxnSpPr>
          <p:spPr>
            <a:xfrm>
              <a:off x="2791242" y="3570420"/>
              <a:ext cx="3821946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2B6F127-45C6-8C9A-78FA-236150599059}"/>
                </a:ext>
              </a:extLst>
            </p:cNvPr>
            <p:cNvCxnSpPr>
              <a:stCxn id="64" idx="6"/>
              <a:endCxn id="61" idx="2"/>
            </p:cNvCxnSpPr>
            <p:nvPr/>
          </p:nvCxnSpPr>
          <p:spPr>
            <a:xfrm>
              <a:off x="2791242" y="4332823"/>
              <a:ext cx="2408052" cy="523051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589ADA4-22E6-07E3-3996-6AD43A525D84}"/>
                </a:ext>
              </a:extLst>
            </p:cNvPr>
            <p:cNvCxnSpPr>
              <a:stCxn id="64" idx="6"/>
              <a:endCxn id="60" idx="2"/>
            </p:cNvCxnSpPr>
            <p:nvPr/>
          </p:nvCxnSpPr>
          <p:spPr>
            <a:xfrm flipV="1">
              <a:off x="2791242" y="4093471"/>
              <a:ext cx="2408052" cy="239352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C25E40B-7380-C322-1418-D77E7276172F}"/>
                </a:ext>
              </a:extLst>
            </p:cNvPr>
            <p:cNvCxnSpPr>
              <a:stCxn id="64" idx="6"/>
              <a:endCxn id="63" idx="2"/>
            </p:cNvCxnSpPr>
            <p:nvPr/>
          </p:nvCxnSpPr>
          <p:spPr>
            <a:xfrm>
              <a:off x="2791242" y="4332823"/>
              <a:ext cx="3821946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8D93B49-B41E-0519-D20C-40AE510C9222}"/>
                </a:ext>
              </a:extLst>
            </p:cNvPr>
            <p:cNvCxnSpPr>
              <a:stCxn id="64" idx="6"/>
              <a:endCxn id="62" idx="2"/>
            </p:cNvCxnSpPr>
            <p:nvPr/>
          </p:nvCxnSpPr>
          <p:spPr>
            <a:xfrm flipV="1">
              <a:off x="2791242" y="3570420"/>
              <a:ext cx="3821946" cy="762403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23D08BA-3DF2-DC42-CB83-E4DCDAAA37FB}"/>
                </a:ext>
              </a:extLst>
            </p:cNvPr>
            <p:cNvCxnSpPr>
              <a:stCxn id="61" idx="6"/>
              <a:endCxn id="63" idx="2"/>
            </p:cNvCxnSpPr>
            <p:nvPr/>
          </p:nvCxnSpPr>
          <p:spPr>
            <a:xfrm flipV="1">
              <a:off x="5549422" y="4332823"/>
              <a:ext cx="1063766" cy="523051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B8FAEC6-6120-DD20-693C-A13C1C502C6E}"/>
                </a:ext>
              </a:extLst>
            </p:cNvPr>
            <p:cNvCxnSpPr>
              <a:stCxn id="61" idx="6"/>
              <a:endCxn id="62" idx="2"/>
            </p:cNvCxnSpPr>
            <p:nvPr/>
          </p:nvCxnSpPr>
          <p:spPr>
            <a:xfrm flipV="1">
              <a:off x="5549422" y="3570420"/>
              <a:ext cx="1063766" cy="1285454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2266551-E926-1B2E-5774-7ADC553A137B}"/>
                </a:ext>
              </a:extLst>
            </p:cNvPr>
            <p:cNvCxnSpPr>
              <a:stCxn id="60" idx="6"/>
              <a:endCxn id="62" idx="2"/>
            </p:cNvCxnSpPr>
            <p:nvPr/>
          </p:nvCxnSpPr>
          <p:spPr>
            <a:xfrm flipV="1">
              <a:off x="5549422" y="3570420"/>
              <a:ext cx="1063766" cy="523051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9BB3C4-9B6B-A1C0-4EEB-23CCA756C3B0}"/>
                </a:ext>
              </a:extLst>
            </p:cNvPr>
            <p:cNvCxnSpPr>
              <a:stCxn id="60" idx="6"/>
              <a:endCxn id="63" idx="2"/>
            </p:cNvCxnSpPr>
            <p:nvPr/>
          </p:nvCxnSpPr>
          <p:spPr>
            <a:xfrm>
              <a:off x="5549422" y="4093471"/>
              <a:ext cx="1063766" cy="239352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C7D6ECA-E96A-BCE7-0EDF-B80E029D70ED}"/>
                </a:ext>
              </a:extLst>
            </p:cNvPr>
            <p:cNvCxnSpPr>
              <a:stCxn id="59" idx="6"/>
              <a:endCxn id="63" idx="2"/>
            </p:cNvCxnSpPr>
            <p:nvPr/>
          </p:nvCxnSpPr>
          <p:spPr>
            <a:xfrm>
              <a:off x="2791242" y="3570420"/>
              <a:ext cx="3821946" cy="762403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2A9F3A-7675-79B5-B38F-0600A5665396}"/>
              </a:ext>
            </a:extLst>
          </p:cNvPr>
          <p:cNvGrpSpPr/>
          <p:nvPr/>
        </p:nvGrpSpPr>
        <p:grpSpPr>
          <a:xfrm>
            <a:off x="7179735" y="2454743"/>
            <a:ext cx="3757382" cy="1620044"/>
            <a:chOff x="2645454" y="2703766"/>
            <a:chExt cx="4172072" cy="1798839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6B83DDE-7956-78BA-A461-CFBB696FAC04}"/>
                </a:ext>
              </a:extLst>
            </p:cNvPr>
            <p:cNvCxnSpPr>
              <a:stCxn id="40" idx="4"/>
              <a:endCxn id="59" idx="0"/>
            </p:cNvCxnSpPr>
            <p:nvPr/>
          </p:nvCxnSpPr>
          <p:spPr>
            <a:xfrm flipH="1">
              <a:off x="2645454" y="2703766"/>
              <a:ext cx="1102790" cy="5133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8D12BF2-6544-9FFE-E109-0877119F082B}"/>
                </a:ext>
              </a:extLst>
            </p:cNvPr>
            <p:cNvCxnSpPr>
              <a:stCxn id="40" idx="4"/>
              <a:endCxn id="64" idx="0"/>
            </p:cNvCxnSpPr>
            <p:nvPr/>
          </p:nvCxnSpPr>
          <p:spPr>
            <a:xfrm flipH="1">
              <a:off x="2645454" y="2703767"/>
              <a:ext cx="1102790" cy="12757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F5D79CF-C020-51C5-919C-716CCECFE7B5}"/>
                </a:ext>
              </a:extLst>
            </p:cNvPr>
            <p:cNvCxnSpPr>
              <a:stCxn id="41" idx="4"/>
              <a:endCxn id="60" idx="0"/>
            </p:cNvCxnSpPr>
            <p:nvPr/>
          </p:nvCxnSpPr>
          <p:spPr>
            <a:xfrm>
              <a:off x="4835194" y="3202111"/>
              <a:ext cx="568439" cy="53809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FBA2AD9-1A3F-C18C-1F8E-90E3FED7DB59}"/>
                </a:ext>
              </a:extLst>
            </p:cNvPr>
            <p:cNvCxnSpPr>
              <a:stCxn id="61" idx="0"/>
              <a:endCxn id="41" idx="4"/>
            </p:cNvCxnSpPr>
            <p:nvPr/>
          </p:nvCxnSpPr>
          <p:spPr>
            <a:xfrm flipH="1" flipV="1">
              <a:off x="4835194" y="3202111"/>
              <a:ext cx="568439" cy="130049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1A1D5E5-08AF-D91F-2F89-2C1DBCC26613}"/>
                </a:ext>
              </a:extLst>
            </p:cNvPr>
            <p:cNvCxnSpPr>
              <a:stCxn id="42" idx="4"/>
              <a:endCxn id="62" idx="0"/>
            </p:cNvCxnSpPr>
            <p:nvPr/>
          </p:nvCxnSpPr>
          <p:spPr>
            <a:xfrm>
              <a:off x="5922144" y="2703766"/>
              <a:ext cx="895382" cy="51338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0CF2125-FF8B-2941-8B27-2952ABB95A12}"/>
                </a:ext>
              </a:extLst>
            </p:cNvPr>
            <p:cNvCxnSpPr>
              <a:stCxn id="42" idx="4"/>
              <a:endCxn id="63" idx="0"/>
            </p:cNvCxnSpPr>
            <p:nvPr/>
          </p:nvCxnSpPr>
          <p:spPr>
            <a:xfrm>
              <a:off x="5922144" y="2703767"/>
              <a:ext cx="895382" cy="12757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BF7747-66E7-629B-3710-7EFA19702085}"/>
              </a:ext>
            </a:extLst>
          </p:cNvPr>
          <p:cNvGrpSpPr/>
          <p:nvPr/>
        </p:nvGrpSpPr>
        <p:grpSpPr>
          <a:xfrm>
            <a:off x="7179735" y="3232428"/>
            <a:ext cx="3757382" cy="1717921"/>
            <a:chOff x="2645457" y="3774765"/>
            <a:chExt cx="4172072" cy="1907523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4C19515-7966-3B46-0EAD-247A4394B666}"/>
                </a:ext>
              </a:extLst>
            </p:cNvPr>
            <p:cNvCxnSpPr>
              <a:stCxn id="62" idx="4"/>
              <a:endCxn id="50" idx="0"/>
            </p:cNvCxnSpPr>
            <p:nvPr/>
          </p:nvCxnSpPr>
          <p:spPr>
            <a:xfrm flipH="1">
              <a:off x="3410980" y="3774765"/>
              <a:ext cx="3406549" cy="190752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290047D-FA71-D5C4-DE76-EF04E4DE0322}"/>
                </a:ext>
              </a:extLst>
            </p:cNvPr>
            <p:cNvCxnSpPr>
              <a:stCxn id="50" idx="0"/>
              <a:endCxn id="60" idx="4"/>
            </p:cNvCxnSpPr>
            <p:nvPr/>
          </p:nvCxnSpPr>
          <p:spPr>
            <a:xfrm flipV="1">
              <a:off x="3410980" y="4297817"/>
              <a:ext cx="1992655" cy="1384471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3682844-2D86-355E-0248-9EDD360432B0}"/>
                </a:ext>
              </a:extLst>
            </p:cNvPr>
            <p:cNvCxnSpPr>
              <a:stCxn id="59" idx="4"/>
              <a:endCxn id="50" idx="0"/>
            </p:cNvCxnSpPr>
            <p:nvPr/>
          </p:nvCxnSpPr>
          <p:spPr>
            <a:xfrm>
              <a:off x="2645457" y="3774765"/>
              <a:ext cx="765523" cy="190752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35F8151-8A91-D47E-0FB1-4F2228A3F050}"/>
                </a:ext>
              </a:extLst>
            </p:cNvPr>
            <p:cNvCxnSpPr>
              <a:stCxn id="64" idx="4"/>
              <a:endCxn id="51" idx="0"/>
            </p:cNvCxnSpPr>
            <p:nvPr/>
          </p:nvCxnSpPr>
          <p:spPr>
            <a:xfrm>
              <a:off x="2645457" y="4537170"/>
              <a:ext cx="1990452" cy="114409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ABAEBED-3226-99D1-F922-AD20EB323615}"/>
                </a:ext>
              </a:extLst>
            </p:cNvPr>
            <p:cNvCxnSpPr>
              <a:stCxn id="51" idx="0"/>
              <a:endCxn id="63" idx="4"/>
            </p:cNvCxnSpPr>
            <p:nvPr/>
          </p:nvCxnSpPr>
          <p:spPr>
            <a:xfrm flipV="1">
              <a:off x="4635909" y="4537170"/>
              <a:ext cx="2181620" cy="114409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3201062-D7F6-806D-3F46-3544822ADEDD}"/>
                </a:ext>
              </a:extLst>
            </p:cNvPr>
            <p:cNvCxnSpPr>
              <a:stCxn id="61" idx="4"/>
              <a:endCxn id="51" idx="0"/>
            </p:cNvCxnSpPr>
            <p:nvPr/>
          </p:nvCxnSpPr>
          <p:spPr>
            <a:xfrm flipH="1">
              <a:off x="4635909" y="5060221"/>
              <a:ext cx="767726" cy="621042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5E44E7-8163-BEAD-837C-0F18FDE58D23}"/>
                </a:ext>
              </a:extLst>
            </p:cNvPr>
            <p:cNvCxnSpPr>
              <a:stCxn id="63" idx="4"/>
              <a:endCxn id="52" idx="0"/>
            </p:cNvCxnSpPr>
            <p:nvPr/>
          </p:nvCxnSpPr>
          <p:spPr>
            <a:xfrm flipH="1">
              <a:off x="6331587" y="4537170"/>
              <a:ext cx="485942" cy="114409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9AC536B-C456-B186-4364-91D87F67FD03}"/>
                </a:ext>
              </a:extLst>
            </p:cNvPr>
            <p:cNvCxnSpPr>
              <a:stCxn id="52" idx="0"/>
              <a:endCxn id="61" idx="4"/>
            </p:cNvCxnSpPr>
            <p:nvPr/>
          </p:nvCxnSpPr>
          <p:spPr>
            <a:xfrm flipH="1" flipV="1">
              <a:off x="5403636" y="5060221"/>
              <a:ext cx="927951" cy="621042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F31DFC9-0B58-B8CB-EC3A-354DCE728C42}"/>
                </a:ext>
              </a:extLst>
            </p:cNvPr>
            <p:cNvCxnSpPr>
              <a:stCxn id="52" idx="0"/>
              <a:endCxn id="64" idx="4"/>
            </p:cNvCxnSpPr>
            <p:nvPr/>
          </p:nvCxnSpPr>
          <p:spPr>
            <a:xfrm flipH="1" flipV="1">
              <a:off x="2645457" y="4537170"/>
              <a:ext cx="3686130" cy="114409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815F10F-E44E-76B6-049F-DFA851B683E7}"/>
              </a:ext>
            </a:extLst>
          </p:cNvPr>
          <p:cNvGrpSpPr/>
          <p:nvPr/>
        </p:nvGrpSpPr>
        <p:grpSpPr>
          <a:xfrm>
            <a:off x="7547701" y="2027717"/>
            <a:ext cx="3214097" cy="1162008"/>
            <a:chOff x="2268316" y="1356122"/>
            <a:chExt cx="3214097" cy="116200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212D029-2F51-0FA8-6D57-E2F1019F6295}"/>
                </a:ext>
              </a:extLst>
            </p:cNvPr>
            <p:cNvGrpSpPr/>
            <p:nvPr/>
          </p:nvGrpSpPr>
          <p:grpSpPr>
            <a:xfrm>
              <a:off x="3005010" y="1625488"/>
              <a:ext cx="1734853" cy="448813"/>
              <a:chOff x="3761726" y="2183142"/>
              <a:chExt cx="1926322" cy="498347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F944CD80-42CB-D1B5-E672-A0972EC442AD}"/>
                  </a:ext>
                </a:extLst>
              </p:cNvPr>
              <p:cNvCxnSpPr>
                <a:stCxn id="40" idx="5"/>
                <a:endCxn id="41" idx="2"/>
              </p:cNvCxnSpPr>
              <p:nvPr/>
            </p:nvCxnSpPr>
            <p:spPr>
              <a:xfrm>
                <a:off x="3761726" y="2306930"/>
                <a:ext cx="788099" cy="37455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88ED8F43-774A-99C9-369C-4998F3336D45}"/>
                  </a:ext>
                </a:extLst>
              </p:cNvPr>
              <p:cNvCxnSpPr>
                <a:stCxn id="41" idx="6"/>
                <a:endCxn id="42" idx="3"/>
              </p:cNvCxnSpPr>
              <p:nvPr/>
            </p:nvCxnSpPr>
            <p:spPr>
              <a:xfrm flipV="1">
                <a:off x="4899951" y="2306930"/>
                <a:ext cx="788097" cy="37455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E2586766-B849-CDE7-8F71-FEBCE8BD65FF}"/>
                  </a:ext>
                </a:extLst>
              </p:cNvPr>
              <p:cNvCxnSpPr>
                <a:stCxn id="40" idx="6"/>
                <a:endCxn id="42" idx="2"/>
              </p:cNvCxnSpPr>
              <p:nvPr/>
            </p:nvCxnSpPr>
            <p:spPr>
              <a:xfrm>
                <a:off x="3813000" y="2183142"/>
                <a:ext cx="182377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1698BE9-725D-17B2-EC9D-179F0202C88A}"/>
                </a:ext>
              </a:extLst>
            </p:cNvPr>
            <p:cNvGrpSpPr/>
            <p:nvPr/>
          </p:nvGrpSpPr>
          <p:grpSpPr>
            <a:xfrm>
              <a:off x="2268316" y="1356122"/>
              <a:ext cx="3214097" cy="1162008"/>
              <a:chOff x="3088796" y="1797557"/>
              <a:chExt cx="3568828" cy="129025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4B5DC7DB-D2E0-6D1D-6335-A48E2527D0B7}"/>
                      </a:ext>
                    </a:extLst>
                  </p:cNvPr>
                  <p:cNvSpPr txBox="1"/>
                  <p:nvPr/>
                </p:nvSpPr>
                <p:spPr>
                  <a:xfrm>
                    <a:off x="4947513" y="2483631"/>
                    <a:ext cx="635132" cy="60418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pl-PL" sz="2400" i="1" baseline="-25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1F4DCDC8-40C8-9447-6B5E-028A932E08A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7513" y="2483631"/>
                    <a:ext cx="635132" cy="604183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F0BBE52-FBE2-CB7F-188B-FD938F31D67C}"/>
                  </a:ext>
                </a:extLst>
              </p:cNvPr>
              <p:cNvSpPr/>
              <p:nvPr/>
            </p:nvSpPr>
            <p:spPr>
              <a:xfrm>
                <a:off x="3607945" y="1921587"/>
                <a:ext cx="350127" cy="350127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110AA67E-8E92-CDD2-0577-63548F4C5250}"/>
                  </a:ext>
                </a:extLst>
              </p:cNvPr>
              <p:cNvSpPr/>
              <p:nvPr/>
            </p:nvSpPr>
            <p:spPr>
              <a:xfrm>
                <a:off x="4694896" y="2419934"/>
                <a:ext cx="350127" cy="350127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749FFD2-5916-6CEB-03E0-B1A8831EC69B}"/>
                  </a:ext>
                </a:extLst>
              </p:cNvPr>
              <p:cNvSpPr/>
              <p:nvPr/>
            </p:nvSpPr>
            <p:spPr>
              <a:xfrm>
                <a:off x="5781846" y="1921587"/>
                <a:ext cx="350127" cy="350127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>
                  <a:ln>
                    <a:solidFill>
                      <a:schemeClr val="tx1"/>
                    </a:solidFill>
                  </a:ln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7CF7B854-9768-69D5-5F17-EEBFB0D17F59}"/>
                      </a:ext>
                    </a:extLst>
                  </p:cNvPr>
                  <p:cNvSpPr txBox="1"/>
                  <p:nvPr/>
                </p:nvSpPr>
                <p:spPr>
                  <a:xfrm>
                    <a:off x="3088796" y="1797557"/>
                    <a:ext cx="625641" cy="60418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pl-PL" sz="2400" i="1" baseline="-25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1B2D6B15-0F00-768C-10AC-77B8B5F239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8796" y="1797557"/>
                    <a:ext cx="625641" cy="604183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CAE68BBE-1DDC-C85C-1AD5-893E56BEE4BA}"/>
                      </a:ext>
                    </a:extLst>
                  </p:cNvPr>
                  <p:cNvSpPr txBox="1"/>
                  <p:nvPr/>
                </p:nvSpPr>
                <p:spPr>
                  <a:xfrm>
                    <a:off x="6022492" y="1834828"/>
                    <a:ext cx="635132" cy="60418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pl-PL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pl-PL" sz="2400" i="1" baseline="-25000" dirty="0">
                      <a:latin typeface="Times New Roman" panose="020206030504050203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AC496DEF-E590-D248-9D6E-6BE64E8834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22492" y="1834828"/>
                    <a:ext cx="635132" cy="60418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9F02BE3-4BD4-7692-C887-858C12380209}"/>
              </a:ext>
            </a:extLst>
          </p:cNvPr>
          <p:cNvGrpSpPr/>
          <p:nvPr/>
        </p:nvGrpSpPr>
        <p:grpSpPr>
          <a:xfrm>
            <a:off x="7283767" y="4738735"/>
            <a:ext cx="3449054" cy="823702"/>
            <a:chOff x="3725334" y="5238773"/>
            <a:chExt cx="3449054" cy="8237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6ACD5DC6-8120-75F2-931F-DD4A7F15CE44}"/>
                    </a:ext>
                  </a:extLst>
                </p:cNvPr>
                <p:cNvSpPr txBox="1"/>
                <p:nvPr/>
              </p:nvSpPr>
              <p:spPr>
                <a:xfrm>
                  <a:off x="6008879" y="5238773"/>
                  <a:ext cx="560528" cy="5441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…</m:t>
                        </m:r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7" name="TextBox 1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8879" y="5238773"/>
                  <a:ext cx="560528" cy="54412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355E5FD-D46B-B8B8-1197-AE803E9EE1E7}"/>
                </a:ext>
              </a:extLst>
            </p:cNvPr>
            <p:cNvSpPr/>
            <p:nvPr/>
          </p:nvSpPr>
          <p:spPr>
            <a:xfrm>
              <a:off x="4153072" y="5450387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9F216FF-AC9D-AA1E-75E6-63C27C036564}"/>
                </a:ext>
              </a:extLst>
            </p:cNvPr>
            <p:cNvSpPr/>
            <p:nvPr/>
          </p:nvSpPr>
          <p:spPr>
            <a:xfrm>
              <a:off x="5256247" y="5449464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AD5D656-6EA6-F032-7B55-F25BDF7D77C0}"/>
                </a:ext>
              </a:extLst>
            </p:cNvPr>
            <p:cNvSpPr/>
            <p:nvPr/>
          </p:nvSpPr>
          <p:spPr>
            <a:xfrm>
              <a:off x="6783380" y="5449464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9A66D7A-013E-5AAB-6ACC-65D6C1D4642B}"/>
                    </a:ext>
                  </a:extLst>
                </p:cNvPr>
                <p:cNvSpPr txBox="1"/>
                <p:nvPr/>
              </p:nvSpPr>
              <p:spPr>
                <a:xfrm>
                  <a:off x="3725334" y="5513659"/>
                  <a:ext cx="638756" cy="5441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0" name="TextBox 1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5334" y="5513659"/>
                  <a:ext cx="638756" cy="54412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D5DD4D3D-3751-EEE6-9673-6B5337AC1F20}"/>
                    </a:ext>
                  </a:extLst>
                </p:cNvPr>
                <p:cNvSpPr txBox="1"/>
                <p:nvPr/>
              </p:nvSpPr>
              <p:spPr>
                <a:xfrm>
                  <a:off x="4853627" y="5518347"/>
                  <a:ext cx="647303" cy="5441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1" name="TextBox 1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3627" y="5518347"/>
                  <a:ext cx="647303" cy="544128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A4885B4-82A1-89F4-32D3-51A77728B418}"/>
                    </a:ext>
                  </a:extLst>
                </p:cNvPr>
                <p:cNvSpPr txBox="1"/>
                <p:nvPr/>
              </p:nvSpPr>
              <p:spPr>
                <a:xfrm>
                  <a:off x="6426220" y="5518347"/>
                  <a:ext cx="748168" cy="5441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2" name="TextBox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26220" y="5518347"/>
                  <a:ext cx="748168" cy="54412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9921F6A-F26B-4AC8-82B1-969442CDB1C2}"/>
              </a:ext>
            </a:extLst>
          </p:cNvPr>
          <p:cNvGrpSpPr/>
          <p:nvPr/>
        </p:nvGrpSpPr>
        <p:grpSpPr>
          <a:xfrm>
            <a:off x="6419361" y="2917102"/>
            <a:ext cx="5358111" cy="1473012"/>
            <a:chOff x="2862599" y="2888014"/>
            <a:chExt cx="5358111" cy="14730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B04CE6E-EFBB-4162-8973-D36BD04C6ACF}"/>
                    </a:ext>
                  </a:extLst>
                </p:cNvPr>
                <p:cNvSpPr txBox="1"/>
                <p:nvPr/>
              </p:nvSpPr>
              <p:spPr>
                <a:xfrm>
                  <a:off x="6256206" y="3448676"/>
                  <a:ext cx="560528" cy="5441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…</m:t>
                        </m:r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8" name="TextBox 1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6206" y="3448676"/>
                  <a:ext cx="560528" cy="54412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FAFC879C-BACF-E42D-EEFB-EB7013BF17AB}"/>
                    </a:ext>
                  </a:extLst>
                </p:cNvPr>
                <p:cNvSpPr txBox="1"/>
                <p:nvPr/>
              </p:nvSpPr>
              <p:spPr>
                <a:xfrm>
                  <a:off x="7473745" y="3265150"/>
                  <a:ext cx="560528" cy="5441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…</m:t>
                        </m:r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6FA48B93-BAC3-0E8B-24F7-DD576E826E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3745" y="3265150"/>
                  <a:ext cx="560528" cy="54412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33413B8-6420-E967-23D6-5BDA691B2F6B}"/>
                </a:ext>
              </a:extLst>
            </p:cNvPr>
            <p:cNvSpPr/>
            <p:nvPr/>
          </p:nvSpPr>
          <p:spPr>
            <a:xfrm>
              <a:off x="3465310" y="2888014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2F64837-B148-FF05-CC45-EF8D8BFE4D6C}"/>
                </a:ext>
              </a:extLst>
            </p:cNvPr>
            <p:cNvSpPr/>
            <p:nvPr/>
          </p:nvSpPr>
          <p:spPr>
            <a:xfrm>
              <a:off x="5949335" y="3359076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B019482-CF25-BCF4-6056-F45A22733334}"/>
                </a:ext>
              </a:extLst>
            </p:cNvPr>
            <p:cNvSpPr/>
            <p:nvPr/>
          </p:nvSpPr>
          <p:spPr>
            <a:xfrm>
              <a:off x="5949335" y="4045700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35E080F-C91C-7FCB-409F-6529FD6AC50A}"/>
                </a:ext>
              </a:extLst>
            </p:cNvPr>
            <p:cNvSpPr/>
            <p:nvPr/>
          </p:nvSpPr>
          <p:spPr>
            <a:xfrm>
              <a:off x="7222692" y="2888014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97102CD-5E92-6F6D-6F78-278808DF0ABF}"/>
                </a:ext>
              </a:extLst>
            </p:cNvPr>
            <p:cNvSpPr/>
            <p:nvPr/>
          </p:nvSpPr>
          <p:spPr>
            <a:xfrm>
              <a:off x="7222692" y="3574638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3777DDB-9BB2-2715-1A7B-C3C4386CF590}"/>
                </a:ext>
              </a:extLst>
            </p:cNvPr>
            <p:cNvSpPr/>
            <p:nvPr/>
          </p:nvSpPr>
          <p:spPr>
            <a:xfrm>
              <a:off x="3465310" y="3574638"/>
              <a:ext cx="315326" cy="31532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400">
                <a:ln>
                  <a:solidFill>
                    <a:schemeClr val="tx1"/>
                  </a:solidFill>
                </a:ln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4D0E9598-A1BD-D2C6-17CF-01BCFE632063}"/>
                    </a:ext>
                  </a:extLst>
                </p:cNvPr>
                <p:cNvSpPr txBox="1"/>
                <p:nvPr/>
              </p:nvSpPr>
              <p:spPr>
                <a:xfrm>
                  <a:off x="2917155" y="3229977"/>
                  <a:ext cx="560528" cy="5441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pl-PL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…</m:t>
                        </m:r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6" name="TextBox 1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7155" y="3229977"/>
                  <a:ext cx="560528" cy="54412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12068CB0-85A9-C51C-F240-0457E87E2564}"/>
                    </a:ext>
                  </a:extLst>
                </p:cNvPr>
                <p:cNvSpPr txBox="1"/>
                <p:nvPr/>
              </p:nvSpPr>
              <p:spPr>
                <a:xfrm>
                  <a:off x="2862681" y="2897905"/>
                  <a:ext cx="818156" cy="5738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33" name="TextBox 1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2681" y="2897905"/>
                  <a:ext cx="818156" cy="57385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50BFF724-D198-36AF-A72D-2D1FF8A25CAB}"/>
                    </a:ext>
                  </a:extLst>
                </p:cNvPr>
                <p:cNvSpPr txBox="1"/>
                <p:nvPr/>
              </p:nvSpPr>
              <p:spPr>
                <a:xfrm>
                  <a:off x="2862599" y="3650419"/>
                  <a:ext cx="833787" cy="5738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1,</m:t>
                            </m:r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78665A70-CFB0-6E78-D30E-FE9CAFEDF3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2599" y="3650419"/>
                  <a:ext cx="833787" cy="57385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0C207E0F-D99D-E9E1-B5CB-69A5834DA8AE}"/>
                    </a:ext>
                  </a:extLst>
                </p:cNvPr>
                <p:cNvSpPr txBox="1"/>
                <p:nvPr/>
              </p:nvSpPr>
              <p:spPr>
                <a:xfrm>
                  <a:off x="7389215" y="2893901"/>
                  <a:ext cx="826703" cy="5738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3,1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DF763BB3-2504-A447-B6F9-C287042036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9215" y="2893901"/>
                  <a:ext cx="826703" cy="57385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67EC17B5-4BA5-B1EE-A9BF-18D327A93F3C}"/>
                    </a:ext>
                  </a:extLst>
                </p:cNvPr>
                <p:cNvSpPr txBox="1"/>
                <p:nvPr/>
              </p:nvSpPr>
              <p:spPr>
                <a:xfrm>
                  <a:off x="7378377" y="3676405"/>
                  <a:ext cx="842333" cy="5738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3,</m:t>
                            </m:r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0B6CC984-2A03-5D5B-FC8A-5E1D0BED5A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8377" y="3676405"/>
                  <a:ext cx="842333" cy="57385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C08D1CEB-57B7-2AF8-82B2-C5B67787960F}"/>
                    </a:ext>
                  </a:extLst>
                </p:cNvPr>
                <p:cNvSpPr txBox="1"/>
                <p:nvPr/>
              </p:nvSpPr>
              <p:spPr>
                <a:xfrm>
                  <a:off x="6061324" y="3008879"/>
                  <a:ext cx="826703" cy="5738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3339A758-97C7-53B7-F7F4-FDE3BDF9B3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1324" y="3008879"/>
                  <a:ext cx="826703" cy="57385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01769073-EAE3-6DF6-11D9-DAEF6EDFDBB5}"/>
                    </a:ext>
                  </a:extLst>
                </p:cNvPr>
                <p:cNvSpPr txBox="1"/>
                <p:nvPr/>
              </p:nvSpPr>
              <p:spPr>
                <a:xfrm>
                  <a:off x="6064382" y="3736557"/>
                  <a:ext cx="842333" cy="5738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2,</m:t>
                            </m:r>
                            <m:r>
                              <a:rPr lang="pl-PL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pl-PL" sz="2400" i="1" baseline="-25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57372BC5-3A0A-4DF2-C077-BE2E92E266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4382" y="3736557"/>
                  <a:ext cx="842333" cy="57385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44468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6EA48-8AE4-3014-FB7A-AC4B8E869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Project idea #1 Resistant centrality measures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6FE02-5443-6732-8AF7-D477DE600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9685" y="1642299"/>
            <a:ext cx="3939988" cy="4092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bg1"/>
                </a:solidFill>
              </a:rPr>
              <a:t>Research question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Can we design centrality measures that are inherently resistant to hiding attempts?</a:t>
            </a:r>
          </a:p>
        </p:txBody>
      </p:sp>
      <p:pic>
        <p:nvPicPr>
          <p:cNvPr id="1032" name="Picture 8" descr="Fort Bourtange - Holandia – tekst, pasty | JBZD">
            <a:extLst>
              <a:ext uri="{FF2B5EF4-FFF2-40B4-BE49-F238E27FC236}">
                <a16:creationId xmlns:a16="http://schemas.microsoft.com/office/drawing/2014/main" id="{8990311F-6BF6-815B-5AEB-D6C3FCF32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0" t="29" b="6423"/>
          <a:stretch/>
        </p:blipFill>
        <p:spPr bwMode="auto">
          <a:xfrm rot="5400000">
            <a:off x="1660417" y="578224"/>
            <a:ext cx="4935681" cy="64154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850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44FB4-C055-CCEE-9EEB-ED2CAE8538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Temporal networks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08523-1914-2528-7C2F-F802E58DFC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38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538CE-251F-B699-CCA7-14663881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1F680F8-60F6-600A-6F49-FA8D08B2660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A temporal network is a network that </a:t>
                </a:r>
                <a:r>
                  <a:rPr lang="en-US" b="1" dirty="0"/>
                  <a:t>evolves over time</a:t>
                </a:r>
                <a:r>
                  <a:rPr lang="en-US" dirty="0"/>
                  <a:t>, and where edges exist only at certain time moments.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dirty="0"/>
                  <a:t> denote a </a:t>
                </a:r>
                <a:r>
                  <a:rPr lang="en-US" b="1" dirty="0"/>
                  <a:t>time interval </a:t>
                </a:r>
                <a:r>
                  <a:rPr lang="en-US" dirty="0"/>
                  <a:t>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discrete steps: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={0, 1, 2,…,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Formally, a </a:t>
                </a:r>
                <a:r>
                  <a:rPr lang="en-US" b="1" dirty="0"/>
                  <a:t>temporal network</a:t>
                </a:r>
                <a:r>
                  <a:rPr lang="en-US" dirty="0"/>
                  <a:t> is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br>
                  <a:rPr lang="en-US" dirty="0"/>
                </a:br>
                <a:r>
                  <a:rPr lang="en-US" dirty="0"/>
                  <a:t>where: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is the set of </a:t>
                </a:r>
                <a:r>
                  <a:rPr lang="en-US" b="1" dirty="0"/>
                  <a:t>nodes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is the duration of the </a:t>
                </a:r>
                <a:r>
                  <a:rPr lang="en-US" b="1" dirty="0"/>
                  <a:t>time interval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begChr m:val="⟨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dirty="0"/>
                  <a:t> is the set of </a:t>
                </a:r>
                <a:r>
                  <a:rPr lang="en-US" b="1" dirty="0"/>
                  <a:t>contacts</a:t>
                </a:r>
                <a:endParaRPr lang="en-US" dirty="0"/>
              </a:p>
              <a:p>
                <a:r>
                  <a:rPr lang="en-US" dirty="0"/>
                  <a:t>An </a:t>
                </a:r>
                <a:r>
                  <a:rPr lang="en-US" b="1" dirty="0"/>
                  <a:t>alternative version</a:t>
                </a:r>
                <a:r>
                  <a:rPr lang="en-US" dirty="0"/>
                  <a:t> of this setting has edges that exist in </a:t>
                </a:r>
                <a:r>
                  <a:rPr lang="en-US" b="1" dirty="0"/>
                  <a:t>continuous time intervals</a:t>
                </a:r>
                <a:r>
                  <a:rPr lang="en-US" dirty="0"/>
                  <a:t>. However, we will focus on the above discrete version.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1F680F8-60F6-600A-6F49-FA8D08B266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921" r="-2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D19413-4619-895F-9B2C-CB2C5952D3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A0A923-F699-5CA3-6515-EF51691990E1}"/>
              </a:ext>
            </a:extLst>
          </p:cNvPr>
          <p:cNvCxnSpPr>
            <a:cxnSpLocks/>
          </p:cNvCxnSpPr>
          <p:nvPr/>
        </p:nvCxnSpPr>
        <p:spPr>
          <a:xfrm flipV="1">
            <a:off x="6680676" y="2034229"/>
            <a:ext cx="733668" cy="12433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5185A0-579A-CCAC-3D1E-424A47DD7740}"/>
              </a:ext>
            </a:extLst>
          </p:cNvPr>
          <p:cNvCxnSpPr>
            <a:cxnSpLocks/>
          </p:cNvCxnSpPr>
          <p:nvPr/>
        </p:nvCxnSpPr>
        <p:spPr>
          <a:xfrm>
            <a:off x="6680522" y="3246113"/>
            <a:ext cx="725573" cy="12562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BFFAD6-FA2A-9B51-8470-5F9FF594A773}"/>
              </a:ext>
            </a:extLst>
          </p:cNvPr>
          <p:cNvCxnSpPr>
            <a:cxnSpLocks/>
            <a:stCxn id="45" idx="6"/>
            <a:endCxn id="47" idx="2"/>
          </p:cNvCxnSpPr>
          <p:nvPr/>
        </p:nvCxnSpPr>
        <p:spPr>
          <a:xfrm flipV="1">
            <a:off x="7635683" y="4472778"/>
            <a:ext cx="809346" cy="6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1D1D93-2A92-0D77-9AE9-1B390629646E}"/>
              </a:ext>
            </a:extLst>
          </p:cNvPr>
          <p:cNvCxnSpPr>
            <a:cxnSpLocks/>
            <a:stCxn id="44" idx="6"/>
            <a:endCxn id="46" idx="2"/>
          </p:cNvCxnSpPr>
          <p:nvPr/>
        </p:nvCxnSpPr>
        <p:spPr>
          <a:xfrm>
            <a:off x="7635302" y="2052944"/>
            <a:ext cx="809728" cy="1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498558-E1A7-75D2-4016-7785A8C72FD1}"/>
              </a:ext>
            </a:extLst>
          </p:cNvPr>
          <p:cNvCxnSpPr>
            <a:cxnSpLocks/>
          </p:cNvCxnSpPr>
          <p:nvPr/>
        </p:nvCxnSpPr>
        <p:spPr>
          <a:xfrm flipV="1">
            <a:off x="7410804" y="2041448"/>
            <a:ext cx="1273594" cy="24609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EB2F4D-3C1C-9005-5003-081C70B3C39D}"/>
              </a:ext>
            </a:extLst>
          </p:cNvPr>
          <p:cNvCxnSpPr>
            <a:cxnSpLocks/>
            <a:stCxn id="46" idx="4"/>
            <a:endCxn id="47" idx="0"/>
          </p:cNvCxnSpPr>
          <p:nvPr/>
        </p:nvCxnSpPr>
        <p:spPr>
          <a:xfrm flipH="1">
            <a:off x="8674237" y="2282326"/>
            <a:ext cx="1" cy="19612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6CEFB5-CA99-1E9D-91BE-43B00CAC841C}"/>
              </a:ext>
            </a:extLst>
          </p:cNvPr>
          <p:cNvCxnSpPr>
            <a:cxnSpLocks/>
            <a:stCxn id="47" idx="6"/>
            <a:endCxn id="49" idx="2"/>
          </p:cNvCxnSpPr>
          <p:nvPr/>
        </p:nvCxnSpPr>
        <p:spPr>
          <a:xfrm flipV="1">
            <a:off x="8903443" y="4464042"/>
            <a:ext cx="865017" cy="87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07FD377-5310-522D-E1B0-CC79EB05C86F}"/>
              </a:ext>
            </a:extLst>
          </p:cNvPr>
          <p:cNvCxnSpPr>
            <a:cxnSpLocks/>
            <a:stCxn id="46" idx="6"/>
            <a:endCxn id="48" idx="2"/>
          </p:cNvCxnSpPr>
          <p:nvPr/>
        </p:nvCxnSpPr>
        <p:spPr>
          <a:xfrm flipV="1">
            <a:off x="8903444" y="2044209"/>
            <a:ext cx="831357" cy="89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86C05C5-D214-5033-D263-F137C66BA940}"/>
              </a:ext>
            </a:extLst>
          </p:cNvPr>
          <p:cNvCxnSpPr>
            <a:cxnSpLocks/>
            <a:stCxn id="49" idx="0"/>
            <a:endCxn id="48" idx="4"/>
          </p:cNvCxnSpPr>
          <p:nvPr/>
        </p:nvCxnSpPr>
        <p:spPr>
          <a:xfrm flipH="1" flipV="1">
            <a:off x="9964007" y="2273416"/>
            <a:ext cx="33659" cy="196142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741C1DD-6DE1-79AB-869F-2352DEEDFD3A}"/>
              </a:ext>
            </a:extLst>
          </p:cNvPr>
          <p:cNvCxnSpPr>
            <a:cxnSpLocks/>
            <a:stCxn id="49" idx="6"/>
            <a:endCxn id="52" idx="2"/>
          </p:cNvCxnSpPr>
          <p:nvPr/>
        </p:nvCxnSpPr>
        <p:spPr>
          <a:xfrm>
            <a:off x="10226873" y="4464042"/>
            <a:ext cx="922966" cy="88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19B921-1D89-D45E-887B-452777A28336}"/>
              </a:ext>
            </a:extLst>
          </p:cNvPr>
          <p:cNvCxnSpPr>
            <a:cxnSpLocks/>
            <a:stCxn id="48" idx="6"/>
            <a:endCxn id="50" idx="2"/>
          </p:cNvCxnSpPr>
          <p:nvPr/>
        </p:nvCxnSpPr>
        <p:spPr>
          <a:xfrm>
            <a:off x="10193213" y="2044209"/>
            <a:ext cx="967263" cy="16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E81A1E-BA95-294A-E373-B3921106F173}"/>
              </a:ext>
            </a:extLst>
          </p:cNvPr>
          <p:cNvCxnSpPr>
            <a:cxnSpLocks/>
            <a:stCxn id="51" idx="0"/>
            <a:endCxn id="50" idx="4"/>
          </p:cNvCxnSpPr>
          <p:nvPr/>
        </p:nvCxnSpPr>
        <p:spPr>
          <a:xfrm flipH="1" flipV="1">
            <a:off x="11389682" y="2290239"/>
            <a:ext cx="3618" cy="7346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7D0EFF3-2539-80C7-2C07-F718B40BD85A}"/>
              </a:ext>
            </a:extLst>
          </p:cNvPr>
          <p:cNvCxnSpPr>
            <a:cxnSpLocks/>
          </p:cNvCxnSpPr>
          <p:nvPr/>
        </p:nvCxnSpPr>
        <p:spPr>
          <a:xfrm>
            <a:off x="6680524" y="3247449"/>
            <a:ext cx="2003875" cy="12253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8AFB30-A986-9692-18D1-5668B212893E}"/>
              </a:ext>
            </a:extLst>
          </p:cNvPr>
          <p:cNvCxnSpPr>
            <a:cxnSpLocks/>
          </p:cNvCxnSpPr>
          <p:nvPr/>
        </p:nvCxnSpPr>
        <p:spPr>
          <a:xfrm flipV="1">
            <a:off x="6680676" y="2048576"/>
            <a:ext cx="2007122" cy="12218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87E8D1-F432-5DD5-EB6C-5DC57D199528}"/>
              </a:ext>
            </a:extLst>
          </p:cNvPr>
          <p:cNvCxnSpPr>
            <a:cxnSpLocks/>
          </p:cNvCxnSpPr>
          <p:nvPr/>
        </p:nvCxnSpPr>
        <p:spPr>
          <a:xfrm flipH="1" flipV="1">
            <a:off x="9964006" y="2048576"/>
            <a:ext cx="1415039" cy="24242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4155F25-D578-9566-2B5F-6916D13E8EA3}"/>
              </a:ext>
            </a:extLst>
          </p:cNvPr>
          <p:cNvCxnSpPr>
            <a:cxnSpLocks/>
          </p:cNvCxnSpPr>
          <p:nvPr/>
        </p:nvCxnSpPr>
        <p:spPr>
          <a:xfrm>
            <a:off x="8684400" y="2057487"/>
            <a:ext cx="1319559" cy="24448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749B3E-63BC-758B-C1E6-C954575B54E7}"/>
              </a:ext>
            </a:extLst>
          </p:cNvPr>
          <p:cNvCxnSpPr>
            <a:cxnSpLocks/>
          </p:cNvCxnSpPr>
          <p:nvPr/>
        </p:nvCxnSpPr>
        <p:spPr>
          <a:xfrm flipH="1" flipV="1">
            <a:off x="9964006" y="2048576"/>
            <a:ext cx="1415039" cy="119056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09C361C-2086-85BB-F20D-7B63DA7FC0E4}"/>
                  </a:ext>
                </a:extLst>
              </p:cNvPr>
              <p:cNvSpPr txBox="1"/>
              <p:nvPr/>
            </p:nvSpPr>
            <p:spPr>
              <a:xfrm>
                <a:off x="10538784" y="4109056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09C361C-2086-85BB-F20D-7B63DA7FC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8784" y="4109056"/>
                <a:ext cx="419937" cy="369333"/>
              </a:xfrm>
              <a:prstGeom prst="rect">
                <a:avLst/>
              </a:prstGeom>
              <a:blipFill>
                <a:blip r:embed="rId3"/>
                <a:stretch>
                  <a:fillRect l="-5797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583AD8-10C0-56C2-0039-475761604B14}"/>
                  </a:ext>
                </a:extLst>
              </p:cNvPr>
              <p:cNvSpPr txBox="1"/>
              <p:nvPr/>
            </p:nvSpPr>
            <p:spPr>
              <a:xfrm>
                <a:off x="10323445" y="3132167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583AD8-10C0-56C2-0039-475761604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445" y="3132167"/>
                <a:ext cx="419937" cy="369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C3DF114-72F9-89EB-E1D6-50BFB909BB3F}"/>
                  </a:ext>
                </a:extLst>
              </p:cNvPr>
              <p:cNvSpPr txBox="1"/>
              <p:nvPr/>
            </p:nvSpPr>
            <p:spPr>
              <a:xfrm>
                <a:off x="10688356" y="2280200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5, 20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C3DF114-72F9-89EB-E1D6-50BFB909B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8356" y="2280200"/>
                <a:ext cx="419937" cy="369333"/>
              </a:xfrm>
              <a:prstGeom prst="rect">
                <a:avLst/>
              </a:prstGeom>
              <a:blipFill>
                <a:blip r:embed="rId5"/>
                <a:stretch>
                  <a:fillRect l="-31884" r="-20290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8E6E476-A206-174D-7918-4DBA3A0B5D4C}"/>
                  </a:ext>
                </a:extLst>
              </p:cNvPr>
              <p:cNvSpPr txBox="1"/>
              <p:nvPr/>
            </p:nvSpPr>
            <p:spPr>
              <a:xfrm>
                <a:off x="11408919" y="2439663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25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8E6E476-A206-174D-7918-4DBA3A0B5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8919" y="2439663"/>
                <a:ext cx="419937" cy="369333"/>
              </a:xfrm>
              <a:prstGeom prst="rect">
                <a:avLst/>
              </a:prstGeom>
              <a:blipFill>
                <a:blip r:embed="rId6"/>
                <a:stretch>
                  <a:fillRect l="-7353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85E1DB9-3CF8-022B-F41A-E7AE2F7A553B}"/>
                  </a:ext>
                </a:extLst>
              </p:cNvPr>
              <p:cNvSpPr txBox="1"/>
              <p:nvPr/>
            </p:nvSpPr>
            <p:spPr>
              <a:xfrm>
                <a:off x="10510612" y="1708844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85E1DB9-3CF8-022B-F41A-E7AE2F7A5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0612" y="1708844"/>
                <a:ext cx="419937" cy="369333"/>
              </a:xfrm>
              <a:prstGeom prst="rect">
                <a:avLst/>
              </a:prstGeom>
              <a:blipFill>
                <a:blip r:embed="rId7"/>
                <a:stretch>
                  <a:fillRect l="-5797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25FAFD9-6495-9941-4402-78EC7B150D57}"/>
                  </a:ext>
                </a:extLst>
              </p:cNvPr>
              <p:cNvSpPr txBox="1"/>
              <p:nvPr/>
            </p:nvSpPr>
            <p:spPr>
              <a:xfrm>
                <a:off x="9125432" y="1690118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5, 17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25FAFD9-6495-9941-4402-78EC7B150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32" y="1690118"/>
                <a:ext cx="419937" cy="369333"/>
              </a:xfrm>
              <a:prstGeom prst="rect">
                <a:avLst/>
              </a:prstGeom>
              <a:blipFill>
                <a:blip r:embed="rId8"/>
                <a:stretch>
                  <a:fillRect l="-31884" r="-18841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E072108-2940-A360-0344-867D236ECB91}"/>
                  </a:ext>
                </a:extLst>
              </p:cNvPr>
              <p:cNvSpPr txBox="1"/>
              <p:nvPr/>
            </p:nvSpPr>
            <p:spPr>
              <a:xfrm>
                <a:off x="9601463" y="2726970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21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E072108-2940-A360-0344-867D236EC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463" y="2726970"/>
                <a:ext cx="419937" cy="369333"/>
              </a:xfrm>
              <a:prstGeom prst="rect">
                <a:avLst/>
              </a:prstGeom>
              <a:blipFill>
                <a:blip r:embed="rId9"/>
                <a:stretch>
                  <a:fillRect l="-5797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BF003B9-CE00-4788-8A90-2D95298B4121}"/>
                  </a:ext>
                </a:extLst>
              </p:cNvPr>
              <p:cNvSpPr txBox="1"/>
              <p:nvPr/>
            </p:nvSpPr>
            <p:spPr>
              <a:xfrm>
                <a:off x="9018656" y="3316833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3, 9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BF003B9-CE00-4788-8A90-2D95298B4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656" y="3316833"/>
                <a:ext cx="419937" cy="369333"/>
              </a:xfrm>
              <a:prstGeom prst="rect">
                <a:avLst/>
              </a:prstGeom>
              <a:blipFill>
                <a:blip r:embed="rId10"/>
                <a:stretch>
                  <a:fillRect l="-15942" r="-4348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8299538-A9D4-9031-F1BC-0D6AEF6805EB}"/>
                  </a:ext>
                </a:extLst>
              </p:cNvPr>
              <p:cNvSpPr txBox="1"/>
              <p:nvPr/>
            </p:nvSpPr>
            <p:spPr>
              <a:xfrm>
                <a:off x="9128517" y="4141957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3, 20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8299538-A9D4-9031-F1BC-0D6AEF680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8517" y="4141957"/>
                <a:ext cx="419937" cy="369333"/>
              </a:xfrm>
              <a:prstGeom prst="rect">
                <a:avLst/>
              </a:prstGeom>
              <a:blipFill>
                <a:blip r:embed="rId11"/>
                <a:stretch>
                  <a:fillRect l="-30435" r="-20290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2E860E9-325C-DBEF-37B1-76AB55BF65F6}"/>
                  </a:ext>
                </a:extLst>
              </p:cNvPr>
              <p:cNvSpPr txBox="1"/>
              <p:nvPr/>
            </p:nvSpPr>
            <p:spPr>
              <a:xfrm>
                <a:off x="8272570" y="3141642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12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2E860E9-325C-DBEF-37B1-76AB55BF6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2570" y="3141642"/>
                <a:ext cx="419937" cy="369333"/>
              </a:xfrm>
              <a:prstGeom prst="rect">
                <a:avLst/>
              </a:prstGeom>
              <a:blipFill>
                <a:blip r:embed="rId12"/>
                <a:stretch>
                  <a:fillRect l="-5797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5E36F78-2018-BDFE-5F99-00D43181FABD}"/>
                  </a:ext>
                </a:extLst>
              </p:cNvPr>
              <p:cNvSpPr txBox="1"/>
              <p:nvPr/>
            </p:nvSpPr>
            <p:spPr>
              <a:xfrm>
                <a:off x="7804260" y="4133044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14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5E36F78-2018-BDFE-5F99-00D43181F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4260" y="4133044"/>
                <a:ext cx="419937" cy="369333"/>
              </a:xfrm>
              <a:prstGeom prst="rect">
                <a:avLst/>
              </a:prstGeom>
              <a:blipFill>
                <a:blip r:embed="rId13"/>
                <a:stretch>
                  <a:fillRect l="-5797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31EC318-12A2-67ED-6E18-40AC9C339BD3}"/>
                  </a:ext>
                </a:extLst>
              </p:cNvPr>
              <p:cNvSpPr txBox="1"/>
              <p:nvPr/>
            </p:nvSpPr>
            <p:spPr>
              <a:xfrm>
                <a:off x="7613702" y="2908263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0, 20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31EC318-12A2-67ED-6E18-40AC9C339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3702" y="2908263"/>
                <a:ext cx="419937" cy="369333"/>
              </a:xfrm>
              <a:prstGeom prst="rect">
                <a:avLst/>
              </a:prstGeom>
              <a:blipFill>
                <a:blip r:embed="rId14"/>
                <a:stretch>
                  <a:fillRect l="-31884" r="-18841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06BF542-A595-A5D2-A8D5-419858E441A1}"/>
                  </a:ext>
                </a:extLst>
              </p:cNvPr>
              <p:cNvSpPr txBox="1"/>
              <p:nvPr/>
            </p:nvSpPr>
            <p:spPr>
              <a:xfrm>
                <a:off x="7794283" y="1717755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06BF542-A595-A5D2-A8D5-419858E44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283" y="1717755"/>
                <a:ext cx="419937" cy="369333"/>
              </a:xfrm>
              <a:prstGeom prst="rect">
                <a:avLst/>
              </a:prstGeom>
              <a:blipFill>
                <a:blip r:embed="rId15"/>
                <a:stretch>
                  <a:fillRect l="-7353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1D23A48-A42E-0DD0-48DC-3C03914F975F}"/>
                  </a:ext>
                </a:extLst>
              </p:cNvPr>
              <p:cNvSpPr txBox="1"/>
              <p:nvPr/>
            </p:nvSpPr>
            <p:spPr>
              <a:xfrm>
                <a:off x="7521782" y="2289769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27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1D23A48-A42E-0DD0-48DC-3C03914F9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1782" y="2289769"/>
                <a:ext cx="419937" cy="369333"/>
              </a:xfrm>
              <a:prstGeom prst="rect">
                <a:avLst/>
              </a:prstGeom>
              <a:blipFill>
                <a:blip r:embed="rId16"/>
                <a:stretch>
                  <a:fillRect l="-5797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642ADCB-FCEF-D4D6-FB78-34171710286B}"/>
                  </a:ext>
                </a:extLst>
              </p:cNvPr>
              <p:cNvSpPr txBox="1"/>
              <p:nvPr/>
            </p:nvSpPr>
            <p:spPr>
              <a:xfrm>
                <a:off x="7256738" y="3338598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642ADCB-FCEF-D4D6-FB78-3417171028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738" y="3338598"/>
                <a:ext cx="419937" cy="369333"/>
              </a:xfrm>
              <a:prstGeom prst="rect">
                <a:avLst/>
              </a:prstGeom>
              <a:blipFill>
                <a:blip r:embed="rId17"/>
                <a:stretch>
                  <a:fillRect l="-5797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0DD7E35-6E9A-6D14-1FDB-D2105EA4FF8A}"/>
                  </a:ext>
                </a:extLst>
              </p:cNvPr>
              <p:cNvSpPr txBox="1"/>
              <p:nvPr/>
            </p:nvSpPr>
            <p:spPr>
              <a:xfrm>
                <a:off x="6491423" y="2283399"/>
                <a:ext cx="688571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1, 13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0DD7E35-6E9A-6D14-1FDB-D2105EA4F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423" y="2283399"/>
                <a:ext cx="688571" cy="36933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9F701BB-A451-118B-226F-E8939FC2B8BF}"/>
                  </a:ext>
                </a:extLst>
              </p:cNvPr>
              <p:cNvSpPr txBox="1"/>
              <p:nvPr/>
            </p:nvSpPr>
            <p:spPr>
              <a:xfrm>
                <a:off x="6596012" y="3724288"/>
                <a:ext cx="419937" cy="369333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5, 6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9F701BB-A451-118B-226F-E8939FC2B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012" y="3724288"/>
                <a:ext cx="419937" cy="369333"/>
              </a:xfrm>
              <a:prstGeom prst="rect">
                <a:avLst/>
              </a:prstGeom>
              <a:blipFill>
                <a:blip r:embed="rId19"/>
                <a:stretch>
                  <a:fillRect l="-17391" r="-4348"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45D15E49-0211-8E36-A9AC-D2533BA94EF6}"/>
              </a:ext>
            </a:extLst>
          </p:cNvPr>
          <p:cNvSpPr/>
          <p:nvPr/>
        </p:nvSpPr>
        <p:spPr>
          <a:xfrm>
            <a:off x="6464069" y="3007895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9459602-21AC-8F56-E212-DC9BC05C2590}"/>
              </a:ext>
            </a:extLst>
          </p:cNvPr>
          <p:cNvSpPr/>
          <p:nvPr/>
        </p:nvSpPr>
        <p:spPr>
          <a:xfrm>
            <a:off x="7176889" y="1823737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1731885-E3B3-BE26-54C2-8F41B7F430B9}"/>
              </a:ext>
            </a:extLst>
          </p:cNvPr>
          <p:cNvSpPr/>
          <p:nvPr/>
        </p:nvSpPr>
        <p:spPr>
          <a:xfrm>
            <a:off x="7177271" y="4244216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5BA1227-EDCB-9523-B3CC-70411630F1AC}"/>
              </a:ext>
            </a:extLst>
          </p:cNvPr>
          <p:cNvSpPr/>
          <p:nvPr/>
        </p:nvSpPr>
        <p:spPr>
          <a:xfrm>
            <a:off x="8445030" y="1823913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DA4A0CE-8392-5BE2-64DA-5D06131C010D}"/>
              </a:ext>
            </a:extLst>
          </p:cNvPr>
          <p:cNvSpPr/>
          <p:nvPr/>
        </p:nvSpPr>
        <p:spPr>
          <a:xfrm>
            <a:off x="8445030" y="4243571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32F520F-A39D-B20F-DB64-E5E50BEBA112}"/>
              </a:ext>
            </a:extLst>
          </p:cNvPr>
          <p:cNvSpPr/>
          <p:nvPr/>
        </p:nvSpPr>
        <p:spPr>
          <a:xfrm>
            <a:off x="9734800" y="1815002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413D85B-3C4A-A230-93FD-3A1F5D892FBE}"/>
              </a:ext>
            </a:extLst>
          </p:cNvPr>
          <p:cNvSpPr/>
          <p:nvPr/>
        </p:nvSpPr>
        <p:spPr>
          <a:xfrm>
            <a:off x="9768460" y="4234835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6C4C06A-4FBF-FD5C-2F14-848610B0B852}"/>
              </a:ext>
            </a:extLst>
          </p:cNvPr>
          <p:cNvSpPr/>
          <p:nvPr/>
        </p:nvSpPr>
        <p:spPr>
          <a:xfrm>
            <a:off x="11160476" y="1831827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8C93F14-4D16-161A-5C41-411AE3D8DA99}"/>
              </a:ext>
            </a:extLst>
          </p:cNvPr>
          <p:cNvSpPr/>
          <p:nvPr/>
        </p:nvSpPr>
        <p:spPr>
          <a:xfrm>
            <a:off x="11164094" y="3024918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AB92BEC-2833-556E-CB00-E8CE13481CF9}"/>
              </a:ext>
            </a:extLst>
          </p:cNvPr>
          <p:cNvSpPr/>
          <p:nvPr/>
        </p:nvSpPr>
        <p:spPr>
          <a:xfrm>
            <a:off x="11149839" y="4243636"/>
            <a:ext cx="458412" cy="4584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00002E4-2AFC-4683-6332-9FEE37FCF130}"/>
                  </a:ext>
                </a:extLst>
              </p:cNvPr>
              <p:cNvSpPr txBox="1"/>
              <p:nvPr/>
            </p:nvSpPr>
            <p:spPr>
              <a:xfrm>
                <a:off x="8657150" y="4935349"/>
                <a:ext cx="11113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00002E4-2AFC-4683-6332-9FEE37FCF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7150" y="4935349"/>
                <a:ext cx="1111305" cy="461665"/>
              </a:xfrm>
              <a:prstGeom prst="rect">
                <a:avLst/>
              </a:prstGeom>
              <a:blipFill>
                <a:blip r:embed="rId20"/>
                <a:stretch>
                  <a:fillRect l="-549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783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797F-69B0-4374-24B1-3008FF05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ways of presenting a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8C795-5CD8-A9E3-8508-A31BE533A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7" y="1097280"/>
            <a:ext cx="4506896" cy="5395594"/>
          </a:xfrm>
        </p:spPr>
        <p:txBody>
          <a:bodyPr/>
          <a:lstStyle/>
          <a:p>
            <a:r>
              <a:rPr lang="en-US" dirty="0"/>
              <a:t>There are several distinct ways in which temporal networks can be </a:t>
            </a:r>
            <a:r>
              <a:rPr lang="en-US" b="1" dirty="0"/>
              <a:t>presented</a:t>
            </a:r>
            <a:r>
              <a:rPr lang="en-US" dirty="0"/>
              <a:t>.</a:t>
            </a:r>
          </a:p>
          <a:p>
            <a:r>
              <a:rPr lang="en-US" dirty="0"/>
              <a:t>First, that we have already seen, is to just draw a </a:t>
            </a:r>
            <a:r>
              <a:rPr lang="en-US" b="1" dirty="0"/>
              <a:t>simple graph</a:t>
            </a:r>
            <a:r>
              <a:rPr lang="en-US" dirty="0"/>
              <a:t>, and add labels on the edges with the moments of time in which they exist.</a:t>
            </a:r>
          </a:p>
          <a:p>
            <a:r>
              <a:rPr lang="en-US" dirty="0"/>
              <a:t>Second, is to draw it in the form of a </a:t>
            </a:r>
            <a:r>
              <a:rPr lang="en-US" b="1" dirty="0"/>
              <a:t>multilayer network</a:t>
            </a:r>
            <a:r>
              <a:rPr lang="en-US" dirty="0"/>
              <a:t>, with one layer for each time moment.</a:t>
            </a:r>
          </a:p>
          <a:p>
            <a:r>
              <a:rPr lang="en-US" dirty="0"/>
              <a:t>Finally, one particularly interesting form is to draw a </a:t>
            </a:r>
            <a:r>
              <a:rPr lang="en-US" b="1" dirty="0"/>
              <a:t>timeline</a:t>
            </a:r>
            <a:r>
              <a:rPr lang="en-US" dirty="0"/>
              <a:t> with each node as a horizontal line, and contacts as arcs connecting these lines.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BEBF7F-1D67-617F-3A7C-BF4DC3A4C6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4A62D1D-D871-6D95-A523-BBF07C2402F8}"/>
              </a:ext>
            </a:extLst>
          </p:cNvPr>
          <p:cNvGrpSpPr/>
          <p:nvPr/>
        </p:nvGrpSpPr>
        <p:grpSpPr>
          <a:xfrm>
            <a:off x="4642875" y="1108099"/>
            <a:ext cx="3020936" cy="2877134"/>
            <a:chOff x="5849289" y="917943"/>
            <a:chExt cx="3020936" cy="287713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91A2B3E-7533-C62B-2D1D-D941D8D659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30985" y="1660055"/>
              <a:ext cx="670241" cy="6702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302021-E579-5C65-A140-E4C4D608AB1A}"/>
                </a:ext>
              </a:extLst>
            </p:cNvPr>
            <p:cNvCxnSpPr>
              <a:cxnSpLocks/>
            </p:cNvCxnSpPr>
            <p:nvPr/>
          </p:nvCxnSpPr>
          <p:spPr>
            <a:xfrm>
              <a:off x="7382242" y="1660055"/>
              <a:ext cx="659832" cy="6712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D241DC6-9597-C505-FC35-BA764CBD9E66}"/>
                </a:ext>
              </a:extLst>
            </p:cNvPr>
            <p:cNvCxnSpPr>
              <a:cxnSpLocks/>
            </p:cNvCxnSpPr>
            <p:nvPr/>
          </p:nvCxnSpPr>
          <p:spPr>
            <a:xfrm>
              <a:off x="6729981" y="2370000"/>
              <a:ext cx="662688" cy="65705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FF99ED6-FB91-11E2-1D46-0754FC8689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92669" y="2370000"/>
              <a:ext cx="649405" cy="65502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38E9FF3-FC4F-3EDA-3FCF-19EB2A95B6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30985" y="2350148"/>
              <a:ext cx="131108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435D7652-7908-4147-AEE5-0E25514FE9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7875271" y="2095240"/>
              <a:ext cx="549110" cy="549110"/>
            </a:xfrm>
            <a:prstGeom prst="flowChartConnector">
              <a:avLst/>
            </a:prstGeom>
          </p:spPr>
        </p:pic>
        <p:pic>
          <p:nvPicPr>
            <p:cNvPr id="13" name="Picture 12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289842F5-44F8-FF5F-CCE0-CF61891DF4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6359869" y="2094222"/>
              <a:ext cx="549110" cy="549110"/>
            </a:xfrm>
            <a:prstGeom prst="flowChartConnector">
              <a:avLst/>
            </a:prstGeom>
          </p:spPr>
        </p:pic>
        <p:pic>
          <p:nvPicPr>
            <p:cNvPr id="14" name="Picture 13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5F120DEA-E82A-FAC6-B293-914A719BAF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1" t="39474" r="5972" b="39474"/>
            <a:stretch/>
          </p:blipFill>
          <p:spPr>
            <a:xfrm>
              <a:off x="7112297" y="2895506"/>
              <a:ext cx="549110" cy="549110"/>
            </a:xfrm>
            <a:prstGeom prst="flowChartConnector">
              <a:avLst/>
            </a:prstGeom>
          </p:spPr>
        </p:pic>
        <p:pic>
          <p:nvPicPr>
            <p:cNvPr id="15" name="Picture 14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3ADB2649-06A8-2D6B-7FA8-74FA47A85D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7111974" y="1270841"/>
              <a:ext cx="549110" cy="549110"/>
            </a:xfrm>
            <a:prstGeom prst="flowChartConnector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3E4363-17FE-9AD9-20EE-4561D76130A9}"/>
                </a:ext>
              </a:extLst>
            </p:cNvPr>
            <p:cNvSpPr txBox="1"/>
            <p:nvPr/>
          </p:nvSpPr>
          <p:spPr>
            <a:xfrm>
              <a:off x="5849289" y="2450608"/>
              <a:ext cx="7416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Alice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C39A39-E2A3-48D0-93B9-B6DF690975A1}"/>
                </a:ext>
              </a:extLst>
            </p:cNvPr>
            <p:cNvSpPr txBox="1"/>
            <p:nvPr/>
          </p:nvSpPr>
          <p:spPr>
            <a:xfrm>
              <a:off x="8220820" y="2450608"/>
              <a:ext cx="6494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Bob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D2D32C-3190-2732-6CB8-C7708A4E7ED4}"/>
                </a:ext>
              </a:extLst>
            </p:cNvPr>
            <p:cNvSpPr txBox="1"/>
            <p:nvPr/>
          </p:nvSpPr>
          <p:spPr>
            <a:xfrm>
              <a:off x="7023955" y="3394967"/>
              <a:ext cx="7545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Carol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C2A141-2DF7-EA24-E63B-6BD141FE912A}"/>
                </a:ext>
              </a:extLst>
            </p:cNvPr>
            <p:cNvSpPr txBox="1"/>
            <p:nvPr/>
          </p:nvSpPr>
          <p:spPr>
            <a:xfrm>
              <a:off x="7001898" y="917943"/>
              <a:ext cx="7371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Dave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56AEC3A-DFA4-D641-82ED-441CB33AB1C5}"/>
                    </a:ext>
                  </a:extLst>
                </p:cNvPr>
                <p:cNvSpPr txBox="1"/>
                <p:nvPr/>
              </p:nvSpPr>
              <p:spPr>
                <a:xfrm>
                  <a:off x="6618380" y="1675671"/>
                  <a:ext cx="51337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1,6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56AEC3A-DFA4-D641-82ED-441CB33AB1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8380" y="1675671"/>
                  <a:ext cx="51337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308615B-C334-E256-EC32-FD4441BC1DDE}"/>
                    </a:ext>
                  </a:extLst>
                </p:cNvPr>
                <p:cNvSpPr txBox="1"/>
                <p:nvPr/>
              </p:nvSpPr>
              <p:spPr>
                <a:xfrm>
                  <a:off x="7544153" y="1670951"/>
                  <a:ext cx="8416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0,4,6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308615B-C334-E256-EC32-FD4441BC1D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4153" y="1670951"/>
                  <a:ext cx="84162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7860A2D-25CB-C0B0-58E7-7335A0130B67}"/>
                    </a:ext>
                  </a:extLst>
                </p:cNvPr>
                <p:cNvSpPr txBox="1"/>
                <p:nvPr/>
              </p:nvSpPr>
              <p:spPr>
                <a:xfrm>
                  <a:off x="6431021" y="2650663"/>
                  <a:ext cx="8416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1,2,3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7860A2D-25CB-C0B0-58E7-7335A0130B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1021" y="2650663"/>
                  <a:ext cx="84163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ED95A15-39B3-CE4A-3914-72DCC67D58E2}"/>
                    </a:ext>
                  </a:extLst>
                </p:cNvPr>
                <p:cNvSpPr txBox="1"/>
                <p:nvPr/>
              </p:nvSpPr>
              <p:spPr>
                <a:xfrm>
                  <a:off x="7557725" y="2650663"/>
                  <a:ext cx="62635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0,5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ED95A15-39B3-CE4A-3914-72DCC67D58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725" y="2650663"/>
                  <a:ext cx="62635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569A4DF-0AEE-A7C6-AF03-62B699B2A253}"/>
                    </a:ext>
                  </a:extLst>
                </p:cNvPr>
                <p:cNvSpPr txBox="1"/>
                <p:nvPr/>
              </p:nvSpPr>
              <p:spPr>
                <a:xfrm>
                  <a:off x="7207939" y="2016096"/>
                  <a:ext cx="2873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569A4DF-0AEE-A7C6-AF03-62B699B2A2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7939" y="2016096"/>
                  <a:ext cx="287396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DA6A224-88AA-FFF0-5619-ECBAACB32CA9}"/>
              </a:ext>
            </a:extLst>
          </p:cNvPr>
          <p:cNvGrpSpPr/>
          <p:nvPr/>
        </p:nvGrpSpPr>
        <p:grpSpPr>
          <a:xfrm>
            <a:off x="4882971" y="4273362"/>
            <a:ext cx="7250421" cy="2170367"/>
            <a:chOff x="11757" y="4252343"/>
            <a:chExt cx="15805034" cy="4827750"/>
          </a:xfrm>
        </p:grpSpPr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097234A3-4DE4-C0E3-7C25-28E66199C5B2}"/>
                </a:ext>
              </a:extLst>
            </p:cNvPr>
            <p:cNvSpPr/>
            <p:nvPr/>
          </p:nvSpPr>
          <p:spPr>
            <a:xfrm rot="16200000" flipH="1">
              <a:off x="-848534" y="5112634"/>
              <a:ext cx="4172848" cy="2452266"/>
            </a:xfrm>
            <a:prstGeom prst="parallelogram">
              <a:avLst/>
            </a:prstGeom>
            <a:solidFill>
              <a:schemeClr val="accent4">
                <a:lumMod val="20000"/>
                <a:lumOff val="80000"/>
                <a:alpha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8795CE9-8D9C-E963-2FA3-297FE6DBD8A8}"/>
                </a:ext>
              </a:extLst>
            </p:cNvPr>
            <p:cNvGrpSpPr/>
            <p:nvPr/>
          </p:nvGrpSpPr>
          <p:grpSpPr>
            <a:xfrm>
              <a:off x="464531" y="4709067"/>
              <a:ext cx="1545094" cy="3235737"/>
              <a:chOff x="820683" y="4709067"/>
              <a:chExt cx="1545094" cy="3235737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ECD1CBE3-C844-38EC-CCD3-5CB96BA0F9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99988" y="6093905"/>
                <a:ext cx="738443" cy="15607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9481037-81CA-1E42-E040-BA3227D2DF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3120" y="5129882"/>
                <a:ext cx="647461" cy="11024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Picture 28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48CFF899-A14A-49C8-71DD-AEB4E98F68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97" t="39474" r="66656" b="39474"/>
              <a:stretch/>
            </p:blipFill>
            <p:spPr>
              <a:xfrm>
                <a:off x="1524147" y="5814379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30" name="Picture 29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CC1B0145-FBC3-7897-53F8-55F9D244E4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781" t="39474" r="5972" b="39474"/>
              <a:stretch/>
            </p:blipFill>
            <p:spPr>
              <a:xfrm>
                <a:off x="820683" y="7103174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31" name="Picture 30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0EB9DD9C-4849-7498-E0E8-17864AA7EB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77" t="67650" r="36377" b="11297"/>
              <a:stretch/>
            </p:blipFill>
            <p:spPr>
              <a:xfrm>
                <a:off x="822305" y="4709067"/>
                <a:ext cx="841630" cy="841630"/>
              </a:xfrm>
              <a:prstGeom prst="flowChartConnector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F85AB21-B02C-2FC2-46DF-6E2204D20AF6}"/>
                    </a:ext>
                  </a:extLst>
                </p:cNvPr>
                <p:cNvSpPr txBox="1"/>
                <p:nvPr/>
              </p:nvSpPr>
              <p:spPr>
                <a:xfrm>
                  <a:off x="69130" y="8139664"/>
                  <a:ext cx="2110713" cy="940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F85AB21-B02C-2FC2-46DF-6E2204D20A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30" y="8139664"/>
                  <a:ext cx="2110713" cy="94042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7721E72-1C7E-B125-610A-615F8FE717F1}"/>
                </a:ext>
              </a:extLst>
            </p:cNvPr>
            <p:cNvSpPr/>
            <p:nvPr/>
          </p:nvSpPr>
          <p:spPr>
            <a:xfrm rot="16200000" flipH="1">
              <a:off x="1376927" y="5112634"/>
              <a:ext cx="4172848" cy="2452266"/>
            </a:xfrm>
            <a:prstGeom prst="parallelogram">
              <a:avLst/>
            </a:prstGeom>
            <a:solidFill>
              <a:schemeClr val="accent4">
                <a:lumMod val="20000"/>
                <a:lumOff val="80000"/>
                <a:alpha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FB735A3-AB36-9424-2DCE-15D66FB073E0}"/>
                </a:ext>
              </a:extLst>
            </p:cNvPr>
            <p:cNvGrpSpPr/>
            <p:nvPr/>
          </p:nvGrpSpPr>
          <p:grpSpPr>
            <a:xfrm>
              <a:off x="2683706" y="4585497"/>
              <a:ext cx="1559291" cy="3331780"/>
              <a:chOff x="2330600" y="4709067"/>
              <a:chExt cx="1559291" cy="333178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6CCF928-F538-6718-5FA7-6E6F22E116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5796" y="6609794"/>
                <a:ext cx="647461" cy="11024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A40CB990-937D-3FF4-C282-3D4E1F4181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14814" y="5041945"/>
                <a:ext cx="738443" cy="15607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7" name="Picture 36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8554AE15-F867-E414-8B6E-AE052233A8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77" t="39474" r="36377" b="39474"/>
              <a:stretch/>
            </p:blipFill>
            <p:spPr>
              <a:xfrm>
                <a:off x="2330600" y="6217166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38" name="Picture 37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7BE6C506-2385-11E7-F700-54AB6BEC1E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781" t="39474" r="5972" b="39474"/>
              <a:stretch/>
            </p:blipFill>
            <p:spPr>
              <a:xfrm>
                <a:off x="3048261" y="7199217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39" name="Picture 38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06B83EA0-11D9-51FC-DE02-463370F132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77" t="67650" r="36377" b="11297"/>
              <a:stretch/>
            </p:blipFill>
            <p:spPr>
              <a:xfrm>
                <a:off x="3047766" y="4709067"/>
                <a:ext cx="841630" cy="841630"/>
              </a:xfrm>
              <a:prstGeom prst="flowChartConnector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A85BAA2-2B12-82DA-C717-BCE284ADADCF}"/>
                    </a:ext>
                  </a:extLst>
                </p:cNvPr>
                <p:cNvSpPr txBox="1"/>
                <p:nvPr/>
              </p:nvSpPr>
              <p:spPr>
                <a:xfrm>
                  <a:off x="2294592" y="8139664"/>
                  <a:ext cx="2110713" cy="940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A85BAA2-2B12-82DA-C717-BCE284ADAD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94592" y="8139664"/>
                  <a:ext cx="2110713" cy="94042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8196681E-DA32-6C39-DE82-0AD17142FB0D}"/>
                </a:ext>
              </a:extLst>
            </p:cNvPr>
            <p:cNvSpPr/>
            <p:nvPr/>
          </p:nvSpPr>
          <p:spPr>
            <a:xfrm rot="16200000" flipH="1">
              <a:off x="3602388" y="5112634"/>
              <a:ext cx="4172848" cy="2452266"/>
            </a:xfrm>
            <a:prstGeom prst="parallelogram">
              <a:avLst/>
            </a:prstGeom>
            <a:solidFill>
              <a:schemeClr val="accent4">
                <a:lumMod val="20000"/>
                <a:lumOff val="80000"/>
                <a:alpha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D7ADEBB-318A-8DA5-DEA6-672AC66B907A}"/>
                </a:ext>
              </a:extLst>
            </p:cNvPr>
            <p:cNvGrpSpPr/>
            <p:nvPr/>
          </p:nvGrpSpPr>
          <p:grpSpPr>
            <a:xfrm>
              <a:off x="4909166" y="6093596"/>
              <a:ext cx="1559291" cy="1823681"/>
              <a:chOff x="4556061" y="6217166"/>
              <a:chExt cx="1559291" cy="1823681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7E30087-804F-30E8-9A6C-98B5363436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1257" y="6609794"/>
                <a:ext cx="647461" cy="11024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Picture 43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F7B61933-BCD4-2360-CE28-C1C6E2EF46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77" t="39474" r="36377" b="39474"/>
              <a:stretch/>
            </p:blipFill>
            <p:spPr>
              <a:xfrm>
                <a:off x="4556061" y="6217166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45" name="Picture 44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F1BCF4B2-A035-2D69-19E6-39D67774A8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781" t="39474" r="5972" b="39474"/>
              <a:stretch/>
            </p:blipFill>
            <p:spPr>
              <a:xfrm>
                <a:off x="5273722" y="7199217"/>
                <a:ext cx="841630" cy="841630"/>
              </a:xfrm>
              <a:prstGeom prst="flowChartConnector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9B17871-4037-685F-D7ED-A2643FAB5D29}"/>
                    </a:ext>
                  </a:extLst>
                </p:cNvPr>
                <p:cNvSpPr txBox="1"/>
                <p:nvPr/>
              </p:nvSpPr>
              <p:spPr>
                <a:xfrm>
                  <a:off x="4520054" y="8139664"/>
                  <a:ext cx="2110713" cy="940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=2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29B17871-4037-685F-D7ED-A2643FAB5D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0054" y="8139664"/>
                  <a:ext cx="2110713" cy="94042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09E50055-F655-BF35-9814-80A5DC3F74F2}"/>
                </a:ext>
              </a:extLst>
            </p:cNvPr>
            <p:cNvSpPr/>
            <p:nvPr/>
          </p:nvSpPr>
          <p:spPr>
            <a:xfrm rot="16200000" flipH="1">
              <a:off x="5827849" y="5112634"/>
              <a:ext cx="4172848" cy="2452266"/>
            </a:xfrm>
            <a:prstGeom prst="parallelogram">
              <a:avLst/>
            </a:prstGeom>
            <a:solidFill>
              <a:schemeClr val="accent4">
                <a:lumMod val="20000"/>
                <a:lumOff val="80000"/>
                <a:alpha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AF52427-F38D-550E-980C-965694ED71EE}"/>
                </a:ext>
              </a:extLst>
            </p:cNvPr>
            <p:cNvGrpSpPr/>
            <p:nvPr/>
          </p:nvGrpSpPr>
          <p:grpSpPr>
            <a:xfrm>
              <a:off x="7134628" y="6093596"/>
              <a:ext cx="1559291" cy="1823681"/>
              <a:chOff x="6781522" y="6217166"/>
              <a:chExt cx="1559291" cy="1823681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C29F2F4A-6D4B-38E8-B498-2406F95884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6718" y="6609794"/>
                <a:ext cx="647461" cy="11024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0" name="Picture 49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B45F2D6B-B93A-C0B6-2557-C2AA6739C1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77" t="39474" r="36377" b="39474"/>
              <a:stretch/>
            </p:blipFill>
            <p:spPr>
              <a:xfrm>
                <a:off x="6781522" y="6217166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51" name="Picture 50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071E662F-269C-62A1-7934-2422033112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781" t="39474" r="5972" b="39474"/>
              <a:stretch/>
            </p:blipFill>
            <p:spPr>
              <a:xfrm>
                <a:off x="7499183" y="7199217"/>
                <a:ext cx="841630" cy="841630"/>
              </a:xfrm>
              <a:prstGeom prst="flowChartConnector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441CE03-614E-D568-1F45-355FC91B4377}"/>
                    </a:ext>
                  </a:extLst>
                </p:cNvPr>
                <p:cNvSpPr txBox="1"/>
                <p:nvPr/>
              </p:nvSpPr>
              <p:spPr>
                <a:xfrm>
                  <a:off x="6745516" y="8139664"/>
                  <a:ext cx="2110713" cy="940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=3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441CE03-614E-D568-1F45-355FC91B43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5516" y="8139664"/>
                  <a:ext cx="2110713" cy="94042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BE8FC30A-E962-9669-63A0-CACABEBC037D}"/>
                </a:ext>
              </a:extLst>
            </p:cNvPr>
            <p:cNvSpPr/>
            <p:nvPr/>
          </p:nvSpPr>
          <p:spPr>
            <a:xfrm rot="16200000" flipH="1">
              <a:off x="8053310" y="5112634"/>
              <a:ext cx="4172848" cy="2452266"/>
            </a:xfrm>
            <a:prstGeom prst="parallelogram">
              <a:avLst/>
            </a:prstGeom>
            <a:solidFill>
              <a:schemeClr val="accent4">
                <a:lumMod val="20000"/>
                <a:lumOff val="80000"/>
                <a:alpha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35852D-0D9F-5E5E-1333-E467B3BDA3D9}"/>
                </a:ext>
              </a:extLst>
            </p:cNvPr>
            <p:cNvGrpSpPr/>
            <p:nvPr/>
          </p:nvGrpSpPr>
          <p:grpSpPr>
            <a:xfrm>
              <a:off x="9367998" y="4709067"/>
              <a:ext cx="1543472" cy="1946942"/>
              <a:chOff x="9724149" y="4709067"/>
              <a:chExt cx="1543472" cy="1946942"/>
            </a:xfrm>
          </p:grpSpPr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EDBB2BC2-3904-3D6E-EBB3-6B342B8932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44964" y="5129882"/>
                <a:ext cx="647461" cy="11024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6" name="Picture 55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99074A27-2CEE-7922-0C30-1DF486B533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97" t="39474" r="66656" b="39474"/>
              <a:stretch/>
            </p:blipFill>
            <p:spPr>
              <a:xfrm>
                <a:off x="10425991" y="5814379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57" name="Picture 56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34C03946-DB2B-EA30-9BCB-8E65453F7E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77" t="67650" r="36377" b="11297"/>
              <a:stretch/>
            </p:blipFill>
            <p:spPr>
              <a:xfrm>
                <a:off x="9724149" y="4709067"/>
                <a:ext cx="841630" cy="841630"/>
              </a:xfrm>
              <a:prstGeom prst="flowChartConnector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9F25C1DC-713C-EA97-82FE-B6C6AC6310B9}"/>
                    </a:ext>
                  </a:extLst>
                </p:cNvPr>
                <p:cNvSpPr txBox="1"/>
                <p:nvPr/>
              </p:nvSpPr>
              <p:spPr>
                <a:xfrm>
                  <a:off x="8970975" y="8139664"/>
                  <a:ext cx="2110713" cy="940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=4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9F25C1DC-713C-EA97-82FE-B6C6AC6310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0975" y="8139664"/>
                  <a:ext cx="2110713" cy="94042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B721C1D1-46AF-2387-DF74-D38777517437}"/>
                </a:ext>
              </a:extLst>
            </p:cNvPr>
            <p:cNvSpPr/>
            <p:nvPr/>
          </p:nvSpPr>
          <p:spPr>
            <a:xfrm rot="16200000" flipH="1">
              <a:off x="10278771" y="5112634"/>
              <a:ext cx="4172848" cy="2452266"/>
            </a:xfrm>
            <a:prstGeom prst="parallelogram">
              <a:avLst/>
            </a:prstGeom>
            <a:solidFill>
              <a:schemeClr val="accent4">
                <a:lumMod val="20000"/>
                <a:lumOff val="80000"/>
                <a:alpha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6EBA9C9-EA77-3A8E-E8F1-2916D369B629}"/>
                </a:ext>
              </a:extLst>
            </p:cNvPr>
            <p:cNvGrpSpPr/>
            <p:nvPr/>
          </p:nvGrpSpPr>
          <p:grpSpPr>
            <a:xfrm>
              <a:off x="11593707" y="5690809"/>
              <a:ext cx="1542977" cy="2226468"/>
              <a:chOff x="11950105" y="5814379"/>
              <a:chExt cx="1542977" cy="2226468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8DF58B5A-2EF1-F5DC-541D-9BFA446FD0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427293" y="6093905"/>
                <a:ext cx="738443" cy="15607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2" name="Picture 61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3D0A3EBE-9AAD-9E23-8A2B-6775B2BFDE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97" t="39474" r="66656" b="39474"/>
              <a:stretch/>
            </p:blipFill>
            <p:spPr>
              <a:xfrm>
                <a:off x="12651452" y="5814379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63" name="Picture 62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DF102591-6D13-7E76-0EDE-EEB07FA90A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781" t="39474" r="5972" b="39474"/>
              <a:stretch/>
            </p:blipFill>
            <p:spPr>
              <a:xfrm>
                <a:off x="11950105" y="7199217"/>
                <a:ext cx="841630" cy="841630"/>
              </a:xfrm>
              <a:prstGeom prst="flowChartConnector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F41FE0AB-504A-64F3-1EC3-2AFA8FD62FC7}"/>
                    </a:ext>
                  </a:extLst>
                </p:cNvPr>
                <p:cNvSpPr txBox="1"/>
                <p:nvPr/>
              </p:nvSpPr>
              <p:spPr>
                <a:xfrm>
                  <a:off x="11196434" y="8139664"/>
                  <a:ext cx="2110713" cy="940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=5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F41FE0AB-504A-64F3-1EC3-2AFA8FD62F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96434" y="8139664"/>
                  <a:ext cx="2110713" cy="940429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Parallelogram 64">
              <a:extLst>
                <a:ext uri="{FF2B5EF4-FFF2-40B4-BE49-F238E27FC236}">
                  <a16:creationId xmlns:a16="http://schemas.microsoft.com/office/drawing/2014/main" id="{66D7F216-C939-D72F-FF8B-0FDFFE51A71D}"/>
                </a:ext>
              </a:extLst>
            </p:cNvPr>
            <p:cNvSpPr/>
            <p:nvPr/>
          </p:nvSpPr>
          <p:spPr>
            <a:xfrm rot="16200000" flipH="1">
              <a:off x="12504234" y="5112634"/>
              <a:ext cx="4172848" cy="2452266"/>
            </a:xfrm>
            <a:prstGeom prst="parallelogram">
              <a:avLst/>
            </a:prstGeom>
            <a:solidFill>
              <a:schemeClr val="accent4">
                <a:lumMod val="20000"/>
                <a:lumOff val="80000"/>
                <a:alpha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DF81C25-A335-56FA-6A6A-456907F8AFE4}"/>
                </a:ext>
              </a:extLst>
            </p:cNvPr>
            <p:cNvGrpSpPr/>
            <p:nvPr/>
          </p:nvGrpSpPr>
          <p:grpSpPr>
            <a:xfrm>
              <a:off x="13460339" y="4709067"/>
              <a:ext cx="2260638" cy="2349729"/>
              <a:chOff x="13457907" y="4709067"/>
              <a:chExt cx="2260638" cy="2349729"/>
            </a:xfrm>
          </p:grpSpPr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F916A291-98CE-A3BC-DF52-18B87F6F24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842121" y="5041945"/>
                <a:ext cx="738443" cy="15607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329C37AC-A231-5D77-1481-BCEB6E45F2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595888" y="5129882"/>
                <a:ext cx="647461" cy="110249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B7EAB1DF-E31B-BCFE-1094-18693F8681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954013" y="6283154"/>
                <a:ext cx="1220325" cy="35482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0" name="Picture 69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AA14CD88-CABC-F99E-D0DA-2C09689A26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97" t="39474" r="66656" b="39474"/>
              <a:stretch/>
            </p:blipFill>
            <p:spPr>
              <a:xfrm>
                <a:off x="14876915" y="5814379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71" name="Picture 70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AB21E7F3-53E3-7C14-9C4F-617E9D3EB4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77" t="39474" r="36377" b="39474"/>
              <a:stretch/>
            </p:blipFill>
            <p:spPr>
              <a:xfrm>
                <a:off x="13457907" y="6217166"/>
                <a:ext cx="841630" cy="841630"/>
              </a:xfrm>
              <a:prstGeom prst="flowChartConnector">
                <a:avLst/>
              </a:prstGeom>
            </p:spPr>
          </p:pic>
          <p:pic>
            <p:nvPicPr>
              <p:cNvPr id="72" name="Picture 71" descr="A group of people's faces&#10;&#10;Description automatically generated">
                <a:extLst>
                  <a:ext uri="{FF2B5EF4-FFF2-40B4-BE49-F238E27FC236}">
                    <a16:creationId xmlns:a16="http://schemas.microsoft.com/office/drawing/2014/main" id="{493FB820-C430-7F79-2388-4E9FF1B5611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77" t="67650" r="36377" b="11297"/>
              <a:stretch/>
            </p:blipFill>
            <p:spPr>
              <a:xfrm>
                <a:off x="14175073" y="4709067"/>
                <a:ext cx="841630" cy="841630"/>
              </a:xfrm>
              <a:prstGeom prst="flowChartConnector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9FB7A5DB-37A2-E796-AE49-DC28A5092641}"/>
                    </a:ext>
                  </a:extLst>
                </p:cNvPr>
                <p:cNvSpPr txBox="1"/>
                <p:nvPr/>
              </p:nvSpPr>
              <p:spPr>
                <a:xfrm>
                  <a:off x="13421899" y="8139664"/>
                  <a:ext cx="2110713" cy="940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9FB7A5DB-37A2-E796-AE49-DC28A50926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1899" y="8139664"/>
                  <a:ext cx="2110713" cy="940429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C5993DE-3607-5C58-F1ED-258BB74884AD}"/>
              </a:ext>
            </a:extLst>
          </p:cNvPr>
          <p:cNvGrpSpPr/>
          <p:nvPr/>
        </p:nvGrpSpPr>
        <p:grpSpPr>
          <a:xfrm>
            <a:off x="7943095" y="1169041"/>
            <a:ext cx="4227048" cy="2714938"/>
            <a:chOff x="7943095" y="1169041"/>
            <a:chExt cx="4227048" cy="2714938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D5C50C3B-8540-9B17-6A87-02AFE6AD8E76}"/>
                </a:ext>
              </a:extLst>
            </p:cNvPr>
            <p:cNvGrpSpPr/>
            <p:nvPr/>
          </p:nvGrpSpPr>
          <p:grpSpPr>
            <a:xfrm>
              <a:off x="8052664" y="3458463"/>
              <a:ext cx="4117479" cy="425516"/>
              <a:chOff x="8052664" y="3458463"/>
              <a:chExt cx="4117479" cy="425516"/>
            </a:xfrm>
          </p:grpSpPr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B2393B16-D75B-1B59-E9B3-AF75CA2930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52664" y="3506276"/>
                <a:ext cx="4041011" cy="0"/>
              </a:xfrm>
              <a:prstGeom prst="straightConnector1">
                <a:avLst/>
              </a:prstGeom>
              <a:ln w="28575"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768352B2-1C50-EFFD-FF2E-7C6359D836E8}"/>
                      </a:ext>
                    </a:extLst>
                  </p:cNvPr>
                  <p:cNvSpPr txBox="1"/>
                  <p:nvPr/>
                </p:nvSpPr>
                <p:spPr>
                  <a:xfrm>
                    <a:off x="11835564" y="3514647"/>
                    <a:ext cx="33457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oMath>
                      </m:oMathPara>
                    </a14:m>
                    <a:endPara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768352B2-1C50-EFFD-FF2E-7C6359D836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835564" y="3514647"/>
                    <a:ext cx="334579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BF8B6562-8330-1E40-6461-A7C8276438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61221" y="3458463"/>
                <a:ext cx="0" cy="97045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974E883E-9CF6-73A0-57F6-3B8B4D0A8C26}"/>
                      </a:ext>
                    </a:extLst>
                  </p:cNvPr>
                  <p:cNvSpPr txBox="1"/>
                  <p:nvPr/>
                </p:nvSpPr>
                <p:spPr>
                  <a:xfrm>
                    <a:off x="11478318" y="3503999"/>
                    <a:ext cx="36580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974E883E-9CF6-73A0-57F6-3B8B4D0A8C2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78318" y="3503999"/>
                    <a:ext cx="365806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22D71CF6-D9A1-F712-D2F1-7EF8C27882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19536" y="3458463"/>
                <a:ext cx="0" cy="97045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B9654623-559E-276D-444D-FE7CD3B5B639}"/>
                      </a:ext>
                    </a:extLst>
                  </p:cNvPr>
                  <p:cNvSpPr txBox="1"/>
                  <p:nvPr/>
                </p:nvSpPr>
                <p:spPr>
                  <a:xfrm>
                    <a:off x="10151600" y="3503999"/>
                    <a:ext cx="36580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B9654623-559E-276D-444D-FE7CD3B5B63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1600" y="3503999"/>
                    <a:ext cx="365806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816FA834-C522-E0A4-4E99-8258F6EDD3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6172" y="3458463"/>
                <a:ext cx="0" cy="97045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13FE0CAE-1719-2EBD-826A-B47A48983933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361" y="3503999"/>
                    <a:ext cx="36580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5" name="TextBox 84">
                    <a:extLst>
                      <a:ext uri="{FF2B5EF4-FFF2-40B4-BE49-F238E27FC236}">
                        <a16:creationId xmlns:a16="http://schemas.microsoft.com/office/drawing/2014/main" id="{13FE0CAE-1719-2EBD-826A-B47A4898393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09361" y="3503999"/>
                    <a:ext cx="365806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B6C925EA-441F-A010-68A2-5A63CEEA84A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52808" y="3458463"/>
                <a:ext cx="0" cy="97045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12791B55-5820-E5E3-E88C-43DED6504A45}"/>
                      </a:ext>
                    </a:extLst>
                  </p:cNvPr>
                  <p:cNvSpPr txBox="1"/>
                  <p:nvPr/>
                </p:nvSpPr>
                <p:spPr>
                  <a:xfrm>
                    <a:off x="8824883" y="3503999"/>
                    <a:ext cx="36580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12791B55-5820-E5E3-E88C-43DED6504A4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24883" y="3503999"/>
                    <a:ext cx="365806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BDDC9BB4-1420-624B-4642-7B0B2928AE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69444" y="3458463"/>
                <a:ext cx="0" cy="97045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0822A91D-98F8-3AE0-6565-1C48CC7DC75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11126" y="3458463"/>
                <a:ext cx="0" cy="97045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611C4540-12DC-91FC-9637-43E92FBB83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894490" y="3458463"/>
                <a:ext cx="0" cy="97045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C3094C04-B5AD-A360-D70F-37D993C83F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777854" y="3458463"/>
                <a:ext cx="0" cy="97045"/>
              </a:xfrm>
              <a:prstGeom prst="line">
                <a:avLst/>
              </a:prstGeom>
              <a:ln w="28575"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AABD8E8A-5EE3-659A-A683-E2F2AEA8EFD0}"/>
                      </a:ext>
                    </a:extLst>
                  </p:cNvPr>
                  <p:cNvSpPr txBox="1"/>
                  <p:nvPr/>
                </p:nvSpPr>
                <p:spPr>
                  <a:xfrm>
                    <a:off x="9267122" y="3503999"/>
                    <a:ext cx="36580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3" name="TextBox 92">
                    <a:extLst>
                      <a:ext uri="{FF2B5EF4-FFF2-40B4-BE49-F238E27FC236}">
                        <a16:creationId xmlns:a16="http://schemas.microsoft.com/office/drawing/2014/main" id="{AABD8E8A-5EE3-659A-A683-E2F2AEA8EFD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67122" y="3503999"/>
                    <a:ext cx="365806" cy="3693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62C0DFE7-AE19-CC94-536A-1C80381919AD}"/>
                      </a:ext>
                    </a:extLst>
                  </p:cNvPr>
                  <p:cNvSpPr txBox="1"/>
                  <p:nvPr/>
                </p:nvSpPr>
                <p:spPr>
                  <a:xfrm>
                    <a:off x="10593839" y="3503999"/>
                    <a:ext cx="36580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62C0DFE7-AE19-CC94-536A-1C80381919A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593839" y="3503999"/>
                    <a:ext cx="365806" cy="3693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E9C3378C-BED2-1F97-B5C8-A4FF11A059C8}"/>
                      </a:ext>
                    </a:extLst>
                  </p:cNvPr>
                  <p:cNvSpPr txBox="1"/>
                  <p:nvPr/>
                </p:nvSpPr>
                <p:spPr>
                  <a:xfrm>
                    <a:off x="11036078" y="3503999"/>
                    <a:ext cx="36580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E9C3378C-BED2-1F97-B5C8-A4FF11A059C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036078" y="3503999"/>
                    <a:ext cx="365806" cy="3693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245C8602-8E36-C3C2-D520-41C801BED2CA}"/>
                      </a:ext>
                    </a:extLst>
                  </p:cNvPr>
                  <p:cNvSpPr txBox="1"/>
                  <p:nvPr/>
                </p:nvSpPr>
                <p:spPr>
                  <a:xfrm>
                    <a:off x="8382644" y="3503999"/>
                    <a:ext cx="36580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245C8602-8E36-C3C2-D520-41C801BED2C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82644" y="3503999"/>
                    <a:ext cx="365806" cy="3693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99" name="Picture 98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C2F8D2AC-4496-10A3-CB39-21D32545C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7943095" y="1744854"/>
              <a:ext cx="386090" cy="378364"/>
            </a:xfrm>
            <a:prstGeom prst="flowChartConnector">
              <a:avLst/>
            </a:prstGeom>
          </p:spPr>
        </p:pic>
        <p:pic>
          <p:nvPicPr>
            <p:cNvPr id="100" name="Picture 99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7506D4B9-C0FA-0435-5E69-DBF85BCD23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7943095" y="1169041"/>
              <a:ext cx="386090" cy="378364"/>
            </a:xfrm>
            <a:prstGeom prst="flowChartConnector">
              <a:avLst/>
            </a:prstGeom>
          </p:spPr>
        </p:pic>
        <p:pic>
          <p:nvPicPr>
            <p:cNvPr id="101" name="Picture 100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35053EEB-1287-9382-4204-274F6FFA8E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1" t="39474" r="5972" b="39474"/>
            <a:stretch/>
          </p:blipFill>
          <p:spPr>
            <a:xfrm>
              <a:off x="7943095" y="2320667"/>
              <a:ext cx="386090" cy="378364"/>
            </a:xfrm>
            <a:prstGeom prst="flowChartConnector">
              <a:avLst/>
            </a:prstGeom>
          </p:spPr>
        </p:pic>
        <p:pic>
          <p:nvPicPr>
            <p:cNvPr id="102" name="Picture 101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297F753E-B3E4-E0CB-1D30-A03CA644C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7943095" y="2896480"/>
              <a:ext cx="386090" cy="378364"/>
            </a:xfrm>
            <a:prstGeom prst="flowChartConnector">
              <a:avLst/>
            </a:prstGeom>
          </p:spPr>
        </p:pic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65CA83C-5BF8-688D-B920-571D948D93B1}"/>
                </a:ext>
              </a:extLst>
            </p:cNvPr>
            <p:cNvCxnSpPr>
              <a:cxnSpLocks/>
            </p:cNvCxnSpPr>
            <p:nvPr/>
          </p:nvCxnSpPr>
          <p:spPr>
            <a:xfrm>
              <a:off x="8382644" y="3085662"/>
              <a:ext cx="3567227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468F8117-DBEA-0118-D353-939527084C20}"/>
                </a:ext>
              </a:extLst>
            </p:cNvPr>
            <p:cNvCxnSpPr>
              <a:cxnSpLocks/>
            </p:cNvCxnSpPr>
            <p:nvPr/>
          </p:nvCxnSpPr>
          <p:spPr>
            <a:xfrm>
              <a:off x="8382644" y="1349161"/>
              <a:ext cx="3567227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487CB89-3AFE-F10C-AAD5-EB15707F9FCC}"/>
                </a:ext>
              </a:extLst>
            </p:cNvPr>
            <p:cNvCxnSpPr>
              <a:cxnSpLocks/>
            </p:cNvCxnSpPr>
            <p:nvPr/>
          </p:nvCxnSpPr>
          <p:spPr>
            <a:xfrm>
              <a:off x="8382644" y="1927995"/>
              <a:ext cx="3567227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459004A5-56EB-57C3-D096-B5ABDD838AB0}"/>
                </a:ext>
              </a:extLst>
            </p:cNvPr>
            <p:cNvCxnSpPr>
              <a:cxnSpLocks/>
            </p:cNvCxnSpPr>
            <p:nvPr/>
          </p:nvCxnSpPr>
          <p:spPr>
            <a:xfrm>
              <a:off x="8382644" y="2506829"/>
              <a:ext cx="3567227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Arc 108">
              <a:extLst>
                <a:ext uri="{FF2B5EF4-FFF2-40B4-BE49-F238E27FC236}">
                  <a16:creationId xmlns:a16="http://schemas.microsoft.com/office/drawing/2014/main" id="{B0AC61DD-4866-79FA-DAF8-8E9372763F89}"/>
                </a:ext>
              </a:extLst>
            </p:cNvPr>
            <p:cNvSpPr/>
            <p:nvPr/>
          </p:nvSpPr>
          <p:spPr>
            <a:xfrm>
              <a:off x="8399689" y="1927995"/>
              <a:ext cx="348761" cy="1146926"/>
            </a:xfrm>
            <a:prstGeom prst="arc">
              <a:avLst>
                <a:gd name="adj1" fmla="val 16176734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Arc 109">
              <a:extLst>
                <a:ext uri="{FF2B5EF4-FFF2-40B4-BE49-F238E27FC236}">
                  <a16:creationId xmlns:a16="http://schemas.microsoft.com/office/drawing/2014/main" id="{17B0B577-AA44-CD72-27AE-DF1984A49F34}"/>
                </a:ext>
              </a:extLst>
            </p:cNvPr>
            <p:cNvSpPr/>
            <p:nvPr/>
          </p:nvSpPr>
          <p:spPr>
            <a:xfrm>
              <a:off x="8479747" y="1938736"/>
              <a:ext cx="182642" cy="568091"/>
            </a:xfrm>
            <a:prstGeom prst="arc">
              <a:avLst>
                <a:gd name="adj1" fmla="val 16185161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Arc 110">
              <a:extLst>
                <a:ext uri="{FF2B5EF4-FFF2-40B4-BE49-F238E27FC236}">
                  <a16:creationId xmlns:a16="http://schemas.microsoft.com/office/drawing/2014/main" id="{5B2AD682-3FF2-D436-7DA1-BF48714414AD}"/>
                </a:ext>
              </a:extLst>
            </p:cNvPr>
            <p:cNvSpPr/>
            <p:nvPr/>
          </p:nvSpPr>
          <p:spPr>
            <a:xfrm>
              <a:off x="8820117" y="1359903"/>
              <a:ext cx="348761" cy="1705373"/>
            </a:xfrm>
            <a:prstGeom prst="arc">
              <a:avLst>
                <a:gd name="adj1" fmla="val 16192916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Arc 111">
              <a:extLst>
                <a:ext uri="{FF2B5EF4-FFF2-40B4-BE49-F238E27FC236}">
                  <a16:creationId xmlns:a16="http://schemas.microsoft.com/office/drawing/2014/main" id="{35E1495A-F71A-4238-4064-D489FAC42F35}"/>
                </a:ext>
              </a:extLst>
            </p:cNvPr>
            <p:cNvSpPr/>
            <p:nvPr/>
          </p:nvSpPr>
          <p:spPr>
            <a:xfrm>
              <a:off x="8901613" y="1359904"/>
              <a:ext cx="182642" cy="1146924"/>
            </a:xfrm>
            <a:prstGeom prst="arc">
              <a:avLst>
                <a:gd name="adj1" fmla="val 16213002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Arc 112">
              <a:extLst>
                <a:ext uri="{FF2B5EF4-FFF2-40B4-BE49-F238E27FC236}">
                  <a16:creationId xmlns:a16="http://schemas.microsoft.com/office/drawing/2014/main" id="{CA784FA8-74EF-2396-01B4-DE9D2585EC84}"/>
                </a:ext>
              </a:extLst>
            </p:cNvPr>
            <p:cNvSpPr/>
            <p:nvPr/>
          </p:nvSpPr>
          <p:spPr>
            <a:xfrm>
              <a:off x="9358414" y="1354975"/>
              <a:ext cx="182642" cy="1146924"/>
            </a:xfrm>
            <a:prstGeom prst="arc">
              <a:avLst>
                <a:gd name="adj1" fmla="val 16213002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Arc 113">
              <a:extLst>
                <a:ext uri="{FF2B5EF4-FFF2-40B4-BE49-F238E27FC236}">
                  <a16:creationId xmlns:a16="http://schemas.microsoft.com/office/drawing/2014/main" id="{8FC95E29-603F-694D-1DE6-E122C4A9DA42}"/>
                </a:ext>
              </a:extLst>
            </p:cNvPr>
            <p:cNvSpPr/>
            <p:nvPr/>
          </p:nvSpPr>
          <p:spPr>
            <a:xfrm>
              <a:off x="9791798" y="1356113"/>
              <a:ext cx="182642" cy="1146924"/>
            </a:xfrm>
            <a:prstGeom prst="arc">
              <a:avLst>
                <a:gd name="adj1" fmla="val 16213002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Arc 114">
              <a:extLst>
                <a:ext uri="{FF2B5EF4-FFF2-40B4-BE49-F238E27FC236}">
                  <a16:creationId xmlns:a16="http://schemas.microsoft.com/office/drawing/2014/main" id="{CBC4ADAA-BC6E-CF4D-BB23-F82B9BCE8260}"/>
                </a:ext>
              </a:extLst>
            </p:cNvPr>
            <p:cNvSpPr/>
            <p:nvPr/>
          </p:nvSpPr>
          <p:spPr>
            <a:xfrm>
              <a:off x="10160122" y="1936386"/>
              <a:ext cx="348761" cy="1146926"/>
            </a:xfrm>
            <a:prstGeom prst="arc">
              <a:avLst>
                <a:gd name="adj1" fmla="val 16176734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Arc 115">
              <a:extLst>
                <a:ext uri="{FF2B5EF4-FFF2-40B4-BE49-F238E27FC236}">
                  <a16:creationId xmlns:a16="http://schemas.microsoft.com/office/drawing/2014/main" id="{1AE7EDF9-BE32-2C95-13A7-709ECC920FDE}"/>
                </a:ext>
              </a:extLst>
            </p:cNvPr>
            <p:cNvSpPr/>
            <p:nvPr/>
          </p:nvSpPr>
          <p:spPr>
            <a:xfrm>
              <a:off x="10689640" y="1936386"/>
              <a:ext cx="182642" cy="568091"/>
            </a:xfrm>
            <a:prstGeom prst="arc">
              <a:avLst>
                <a:gd name="adj1" fmla="val 16185161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Arc 116">
              <a:extLst>
                <a:ext uri="{FF2B5EF4-FFF2-40B4-BE49-F238E27FC236}">
                  <a16:creationId xmlns:a16="http://schemas.microsoft.com/office/drawing/2014/main" id="{97C4350E-39D3-9E13-0FA3-AE79A43D8D8B}"/>
                </a:ext>
              </a:extLst>
            </p:cNvPr>
            <p:cNvSpPr/>
            <p:nvPr/>
          </p:nvSpPr>
          <p:spPr>
            <a:xfrm>
              <a:off x="11044600" y="1927995"/>
              <a:ext cx="348761" cy="1146926"/>
            </a:xfrm>
            <a:prstGeom prst="arc">
              <a:avLst>
                <a:gd name="adj1" fmla="val 16176734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Arc 117">
              <a:extLst>
                <a:ext uri="{FF2B5EF4-FFF2-40B4-BE49-F238E27FC236}">
                  <a16:creationId xmlns:a16="http://schemas.microsoft.com/office/drawing/2014/main" id="{CC679D58-C076-6AE6-F7E5-9D359FA1D1E3}"/>
                </a:ext>
              </a:extLst>
            </p:cNvPr>
            <p:cNvSpPr/>
            <p:nvPr/>
          </p:nvSpPr>
          <p:spPr>
            <a:xfrm>
              <a:off x="11138056" y="1348990"/>
              <a:ext cx="182642" cy="568091"/>
            </a:xfrm>
            <a:prstGeom prst="arc">
              <a:avLst>
                <a:gd name="adj1" fmla="val 16185161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9" name="Arc 118">
              <a:extLst>
                <a:ext uri="{FF2B5EF4-FFF2-40B4-BE49-F238E27FC236}">
                  <a16:creationId xmlns:a16="http://schemas.microsoft.com/office/drawing/2014/main" id="{50D06B2F-4EBA-36C4-3ABD-23C695A266D6}"/>
                </a:ext>
              </a:extLst>
            </p:cNvPr>
            <p:cNvSpPr/>
            <p:nvPr/>
          </p:nvSpPr>
          <p:spPr>
            <a:xfrm>
              <a:off x="10943061" y="1348055"/>
              <a:ext cx="569471" cy="1727628"/>
            </a:xfrm>
            <a:prstGeom prst="arc">
              <a:avLst>
                <a:gd name="adj1" fmla="val 16202836"/>
                <a:gd name="adj2" fmla="val 5409406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566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DED8C10-D19C-D24A-20B0-0F6DEB300C4E}"/>
              </a:ext>
            </a:extLst>
          </p:cNvPr>
          <p:cNvSpPr/>
          <p:nvPr/>
        </p:nvSpPr>
        <p:spPr>
          <a:xfrm>
            <a:off x="9070127" y="3413874"/>
            <a:ext cx="2949262" cy="1009972"/>
          </a:xfrm>
          <a:prstGeom prst="roundRect">
            <a:avLst/>
          </a:prstGeom>
          <a:solidFill>
            <a:schemeClr val="accent4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maybe time-respecting path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2920CDBD-552D-3127-2AD2-B5568BC40BB4}"/>
              </a:ext>
            </a:extLst>
          </p:cNvPr>
          <p:cNvSpPr/>
          <p:nvPr/>
        </p:nvSpPr>
        <p:spPr>
          <a:xfrm>
            <a:off x="9045262" y="2301140"/>
            <a:ext cx="2949262" cy="1009972"/>
          </a:xfrm>
          <a:prstGeom prst="roundRect">
            <a:avLst/>
          </a:prstGeom>
          <a:solidFill>
            <a:srgbClr val="C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time-respecting path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6D31F0D6-11E0-3FF0-3F67-AF44DF6F4E94}"/>
              </a:ext>
            </a:extLst>
          </p:cNvPr>
          <p:cNvSpPr/>
          <p:nvPr/>
        </p:nvSpPr>
        <p:spPr>
          <a:xfrm>
            <a:off x="9045262" y="1192553"/>
            <a:ext cx="2949262" cy="1009972"/>
          </a:xfrm>
          <a:prstGeom prst="roundRect">
            <a:avLst/>
          </a:prstGeom>
          <a:solidFill>
            <a:srgbClr val="00B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time-respecting path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55EB4-13E8-132A-AA50-BA676554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Time-respecting paths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1CE04-F874-47F4-8A5E-F98C060A330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time-respecting path</a:t>
                </a:r>
                <a:r>
                  <a:rPr lang="en-US" dirty="0"/>
                  <a:t> is a sequence of contacts such that they form a path in the network and they occur chronologically.</a:t>
                </a:r>
              </a:p>
              <a:p>
                <a:r>
                  <a:rPr lang="en-US" dirty="0"/>
                  <a:t>More formally, for every two </a:t>
                </a:r>
                <a:r>
                  <a:rPr lang="en-US" b="1" dirty="0"/>
                  <a:t>consecutive contact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in the path we have that:</a:t>
                </a:r>
                <a:br>
                  <a:rPr lang="en-US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/>
                      <m:t>and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 </a:t>
                </a:r>
                <a:r>
                  <a:rPr lang="en-US" b="1" dirty="0"/>
                  <a:t>some contexts </a:t>
                </a:r>
                <a:r>
                  <a:rPr lang="en-US" dirty="0"/>
                  <a:t>it makes sense to change the second condition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(for example if the time scale is large, measured in days not seconds).</a:t>
                </a:r>
              </a:p>
              <a:p>
                <a:r>
                  <a:rPr lang="en-US" b="1" dirty="0"/>
                  <a:t>Duration</a:t>
                </a:r>
                <a:r>
                  <a:rPr lang="en-US" dirty="0"/>
                  <a:t> of a path is the time difference between the first and the last contact, i.e., duration of a path</a:t>
                </a:r>
                <a:br>
                  <a:rPr lang="en-US" dirty="0"/>
                </a:b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…,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br>
                  <a:rPr lang="en-US" dirty="0"/>
                </a:br>
                <a:r>
                  <a:rPr lang="en-US" dirty="0"/>
                  <a:t>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1CE04-F874-47F4-8A5E-F98C060A33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1741" b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24">
                <a:extLst>
                  <a:ext uri="{FF2B5EF4-FFF2-40B4-BE49-F238E27FC236}">
                    <a16:creationId xmlns:a16="http://schemas.microsoft.com/office/drawing/2014/main" id="{F9F0AB12-2F74-6719-E0F1-2614E18F363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172200" y="4782630"/>
                <a:ext cx="5605272" cy="171024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We say that we can </a:t>
                </a:r>
                <a:r>
                  <a:rPr lang="en-US" b="1" dirty="0"/>
                  <a:t>reach</a:t>
                </a:r>
                <a:r>
                  <a:rPr lang="en-US" dirty="0"/>
                  <a:t> from node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to node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at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if there exists a time-respecting path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that starts at time greater than or equal to t.</a:t>
                </a:r>
              </a:p>
            </p:txBody>
          </p:sp>
        </mc:Choice>
        <mc:Fallback xmlns="">
          <p:sp>
            <p:nvSpPr>
              <p:cNvPr id="25" name="Content Placeholder 24">
                <a:extLst>
                  <a:ext uri="{FF2B5EF4-FFF2-40B4-BE49-F238E27FC236}">
                    <a16:creationId xmlns:a16="http://schemas.microsoft.com/office/drawing/2014/main" id="{F9F0AB12-2F74-6719-E0F1-2614E18F36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72200" y="4782630"/>
                <a:ext cx="5605272" cy="1710243"/>
              </a:xfrm>
              <a:blipFill>
                <a:blip r:embed="rId3"/>
                <a:stretch>
                  <a:fillRect l="-1306" t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4C94FCC-E1E4-A60C-5616-71B412AD24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9F27A13-5485-03FA-C09B-ABCD71C0904F}"/>
              </a:ext>
            </a:extLst>
          </p:cNvPr>
          <p:cNvGrpSpPr/>
          <p:nvPr/>
        </p:nvGrpSpPr>
        <p:grpSpPr>
          <a:xfrm>
            <a:off x="6096000" y="1273289"/>
            <a:ext cx="3020936" cy="2877134"/>
            <a:chOff x="5849289" y="917943"/>
            <a:chExt cx="3020936" cy="287713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994C8D-8DD8-7C60-7695-4A4A6104A5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30985" y="1660055"/>
              <a:ext cx="670241" cy="67024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256CC8C-CF42-B955-07DD-95185A3263C5}"/>
                </a:ext>
              </a:extLst>
            </p:cNvPr>
            <p:cNvCxnSpPr>
              <a:cxnSpLocks/>
            </p:cNvCxnSpPr>
            <p:nvPr/>
          </p:nvCxnSpPr>
          <p:spPr>
            <a:xfrm>
              <a:off x="7382242" y="1660055"/>
              <a:ext cx="659832" cy="6712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3A71534-30C4-7CDE-8550-DA0D16A30CCD}"/>
                </a:ext>
              </a:extLst>
            </p:cNvPr>
            <p:cNvCxnSpPr>
              <a:cxnSpLocks/>
            </p:cNvCxnSpPr>
            <p:nvPr/>
          </p:nvCxnSpPr>
          <p:spPr>
            <a:xfrm>
              <a:off x="6729981" y="2370000"/>
              <a:ext cx="662688" cy="65705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9BDAE61-65CD-A028-169A-897AB0EFA2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92669" y="2370000"/>
              <a:ext cx="649405" cy="65502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3505EDF-A7CE-649A-C447-D47E212797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30985" y="2350148"/>
              <a:ext cx="131108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CEB02519-D102-2A16-5D05-60419C4E89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7875271" y="2095240"/>
              <a:ext cx="549110" cy="549110"/>
            </a:xfrm>
            <a:prstGeom prst="flowChartConnector">
              <a:avLst/>
            </a:prstGeom>
          </p:spPr>
        </p:pic>
        <p:pic>
          <p:nvPicPr>
            <p:cNvPr id="13" name="Picture 12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7E4B745B-CEC7-69AE-AF8C-E8826BDB7F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6359869" y="2094222"/>
              <a:ext cx="549110" cy="549110"/>
            </a:xfrm>
            <a:prstGeom prst="flowChartConnector">
              <a:avLst/>
            </a:prstGeom>
          </p:spPr>
        </p:pic>
        <p:pic>
          <p:nvPicPr>
            <p:cNvPr id="14" name="Picture 13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20865704-9DC0-E16A-D234-2F1C4E8493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1" t="39474" r="5972" b="39474"/>
            <a:stretch/>
          </p:blipFill>
          <p:spPr>
            <a:xfrm>
              <a:off x="7112297" y="2895506"/>
              <a:ext cx="549110" cy="549110"/>
            </a:xfrm>
            <a:prstGeom prst="flowChartConnector">
              <a:avLst/>
            </a:prstGeom>
          </p:spPr>
        </p:pic>
        <p:pic>
          <p:nvPicPr>
            <p:cNvPr id="15" name="Picture 14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A7B6FE60-5C34-E0A8-09C2-837C90AD6D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7111974" y="1270841"/>
              <a:ext cx="549110" cy="549110"/>
            </a:xfrm>
            <a:prstGeom prst="flowChartConnector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58DAE1-3C2E-865B-8BB2-70555B6CE218}"/>
                </a:ext>
              </a:extLst>
            </p:cNvPr>
            <p:cNvSpPr txBox="1"/>
            <p:nvPr/>
          </p:nvSpPr>
          <p:spPr>
            <a:xfrm>
              <a:off x="5849289" y="2450608"/>
              <a:ext cx="7416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Alice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B9CE914-EF1E-1BB5-A41E-EE8AEA941138}"/>
                </a:ext>
              </a:extLst>
            </p:cNvPr>
            <p:cNvSpPr txBox="1"/>
            <p:nvPr/>
          </p:nvSpPr>
          <p:spPr>
            <a:xfrm>
              <a:off x="8220820" y="2450608"/>
              <a:ext cx="6494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Bob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41A595A-C497-6BEB-8532-C2950B452172}"/>
                </a:ext>
              </a:extLst>
            </p:cNvPr>
            <p:cNvSpPr txBox="1"/>
            <p:nvPr/>
          </p:nvSpPr>
          <p:spPr>
            <a:xfrm>
              <a:off x="7023955" y="3394967"/>
              <a:ext cx="7545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Carol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CC781D-3B66-9D06-F5C2-C3304321A0E6}"/>
                </a:ext>
              </a:extLst>
            </p:cNvPr>
            <p:cNvSpPr txBox="1"/>
            <p:nvPr/>
          </p:nvSpPr>
          <p:spPr>
            <a:xfrm>
              <a:off x="7001898" y="917943"/>
              <a:ext cx="7371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Dave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CAF34821-5C17-ADA4-CDAC-2B846480DB8E}"/>
                    </a:ext>
                  </a:extLst>
                </p:cNvPr>
                <p:cNvSpPr txBox="1"/>
                <p:nvPr/>
              </p:nvSpPr>
              <p:spPr>
                <a:xfrm>
                  <a:off x="6618380" y="1675671"/>
                  <a:ext cx="51337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1,6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56AEC3A-DFA4-D641-82ED-441CB33AB1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8380" y="1675671"/>
                  <a:ext cx="513376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599E2A2-0AF3-348C-E49C-B7D393004C71}"/>
                    </a:ext>
                  </a:extLst>
                </p:cNvPr>
                <p:cNvSpPr txBox="1"/>
                <p:nvPr/>
              </p:nvSpPr>
              <p:spPr>
                <a:xfrm>
                  <a:off x="7544153" y="1670951"/>
                  <a:ext cx="8416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0,4,6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308615B-C334-E256-EC32-FD4441BC1D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4153" y="1670951"/>
                  <a:ext cx="84162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1B774F8-B734-9321-3EFA-26E1CC3A005E}"/>
                    </a:ext>
                  </a:extLst>
                </p:cNvPr>
                <p:cNvSpPr txBox="1"/>
                <p:nvPr/>
              </p:nvSpPr>
              <p:spPr>
                <a:xfrm>
                  <a:off x="6431021" y="2650663"/>
                  <a:ext cx="8416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1,2,3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7860A2D-25CB-C0B0-58E7-7335A0130B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1021" y="2650663"/>
                  <a:ext cx="84163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87A11DE-F486-1FD7-007D-651245C6740B}"/>
                    </a:ext>
                  </a:extLst>
                </p:cNvPr>
                <p:cNvSpPr txBox="1"/>
                <p:nvPr/>
              </p:nvSpPr>
              <p:spPr>
                <a:xfrm>
                  <a:off x="7557725" y="2650663"/>
                  <a:ext cx="62635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0,5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ED95A15-39B3-CE4A-3914-72DCC67D58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7725" y="2650663"/>
                  <a:ext cx="62635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BB49776-7EA8-9B7C-3FE5-4560F0677AC5}"/>
                    </a:ext>
                  </a:extLst>
                </p:cNvPr>
                <p:cNvSpPr txBox="1"/>
                <p:nvPr/>
              </p:nvSpPr>
              <p:spPr>
                <a:xfrm>
                  <a:off x="7207939" y="2016096"/>
                  <a:ext cx="2873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569A4DF-0AEE-A7C6-AF03-62B699B2A2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7939" y="2016096"/>
                  <a:ext cx="287396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35C269E-B58F-8966-E671-847F89AE76C4}"/>
              </a:ext>
            </a:extLst>
          </p:cNvPr>
          <p:cNvGrpSpPr/>
          <p:nvPr/>
        </p:nvGrpSpPr>
        <p:grpSpPr>
          <a:xfrm>
            <a:off x="9084762" y="1192552"/>
            <a:ext cx="2845102" cy="768216"/>
            <a:chOff x="9084762" y="1192552"/>
            <a:chExt cx="2845102" cy="768216"/>
          </a:xfrm>
        </p:grpSpPr>
        <p:pic>
          <p:nvPicPr>
            <p:cNvPr id="28" name="Picture 27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619AA5FB-4BD9-8F8B-EDB7-9FB1C7082F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11144195" y="1355119"/>
              <a:ext cx="386090" cy="378364"/>
            </a:xfrm>
            <a:prstGeom prst="flowChartConnector">
              <a:avLst/>
            </a:prstGeom>
          </p:spPr>
        </p:pic>
        <p:pic>
          <p:nvPicPr>
            <p:cNvPr id="29" name="Picture 28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386E3226-BD7C-22BE-B07B-3468B8B6EF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9476996" y="1344130"/>
              <a:ext cx="386090" cy="378364"/>
            </a:xfrm>
            <a:prstGeom prst="flowChartConnector">
              <a:avLst/>
            </a:prstGeom>
          </p:spPr>
        </p:pic>
        <p:pic>
          <p:nvPicPr>
            <p:cNvPr id="30" name="Picture 29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9AC95DFD-50D8-B21B-9580-CB5BE9841A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9900434" y="1344130"/>
              <a:ext cx="386090" cy="378364"/>
            </a:xfrm>
            <a:prstGeom prst="flowChartConnector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B4E2177-B675-0489-2E7E-69CB7159E06A}"/>
                    </a:ext>
                  </a:extLst>
                </p:cNvPr>
                <p:cNvSpPr txBox="1"/>
                <p:nvPr/>
              </p:nvSpPr>
              <p:spPr>
                <a:xfrm>
                  <a:off x="9736879" y="1591436"/>
                  <a:ext cx="28976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B4E2177-B675-0489-2E7E-69CB7159E0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36879" y="1591436"/>
                  <a:ext cx="289763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3" name="Picture 32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2BA6046E-4032-119A-954B-0DDD503355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10720757" y="1355119"/>
              <a:ext cx="386090" cy="378364"/>
            </a:xfrm>
            <a:prstGeom prst="flowChartConnector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BCC52E7C-6395-3B69-6614-D7975DE402CC}"/>
                    </a:ext>
                  </a:extLst>
                </p:cNvPr>
                <p:cNvSpPr txBox="1"/>
                <p:nvPr/>
              </p:nvSpPr>
              <p:spPr>
                <a:xfrm>
                  <a:off x="10980640" y="1591436"/>
                  <a:ext cx="28976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BCC52E7C-6395-3B69-6614-D7975DE402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0640" y="1591436"/>
                  <a:ext cx="289763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03FD4E3-E0DE-92F6-809B-A23662057404}"/>
                    </a:ext>
                  </a:extLst>
                </p:cNvPr>
                <p:cNvSpPr txBox="1"/>
                <p:nvPr/>
              </p:nvSpPr>
              <p:spPr>
                <a:xfrm>
                  <a:off x="9084762" y="1192552"/>
                  <a:ext cx="284510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d>
                          <m:dPr>
                            <m:begChr m:val="⟨"/>
                            <m:endChr m:val="⟩"/>
                            <m:ctrlP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kumimoji="0" lang="en-US" sz="3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3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</m:t>
                                </m:r>
                              </m:e>
                            </m:d>
                            <m: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d>
                              <m:dPr>
                                <m:ctrlPr>
                                  <a:rPr kumimoji="0" lang="en-US" sz="3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3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03FD4E3-E0DE-92F6-809B-A236620574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4762" y="1192552"/>
                  <a:ext cx="2845102" cy="646331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3487466-2EB5-BE4E-57BD-DBA908F360A0}"/>
              </a:ext>
            </a:extLst>
          </p:cNvPr>
          <p:cNvGrpSpPr/>
          <p:nvPr/>
        </p:nvGrpSpPr>
        <p:grpSpPr>
          <a:xfrm>
            <a:off x="9084762" y="2326786"/>
            <a:ext cx="2845102" cy="755257"/>
            <a:chOff x="9084762" y="2352347"/>
            <a:chExt cx="2845102" cy="755257"/>
          </a:xfrm>
        </p:grpSpPr>
        <p:pic>
          <p:nvPicPr>
            <p:cNvPr id="36" name="Picture 35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012E9232-E39A-9C9D-6568-6B61AB43A3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9491117" y="2496460"/>
              <a:ext cx="386090" cy="378364"/>
            </a:xfrm>
            <a:prstGeom prst="flowChartConnector">
              <a:avLst/>
            </a:prstGeom>
          </p:spPr>
        </p:pic>
        <p:pic>
          <p:nvPicPr>
            <p:cNvPr id="37" name="Picture 36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CAFE41A8-89EA-C59C-0794-C083092239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11163058" y="2496052"/>
              <a:ext cx="386090" cy="378364"/>
            </a:xfrm>
            <a:prstGeom prst="flowChartConnector">
              <a:avLst/>
            </a:prstGeom>
          </p:spPr>
        </p:pic>
        <p:pic>
          <p:nvPicPr>
            <p:cNvPr id="38" name="Picture 37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79302158-91BE-0E8B-F787-E43484C11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10733818" y="2496052"/>
              <a:ext cx="386090" cy="378364"/>
            </a:xfrm>
            <a:prstGeom prst="flowChartConnector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B80BACE-113C-E7CC-F2D3-DE93A8B52E19}"/>
                    </a:ext>
                  </a:extLst>
                </p:cNvPr>
                <p:cNvSpPr txBox="1"/>
                <p:nvPr/>
              </p:nvSpPr>
              <p:spPr>
                <a:xfrm>
                  <a:off x="11018177" y="2738272"/>
                  <a:ext cx="28976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B80BACE-113C-E7CC-F2D3-DE93A8B52E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8177" y="2738272"/>
                  <a:ext cx="289763" cy="369332"/>
                </a:xfrm>
                <a:prstGeom prst="rect">
                  <a:avLst/>
                </a:prstGeom>
                <a:blipFill>
                  <a:blip r:embed="rId13"/>
                  <a:stretch>
                    <a:fillRect r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0" name="Picture 39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990C8542-A5B6-F6A1-3F7A-DC377B582F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9909290" y="2496052"/>
              <a:ext cx="386090" cy="378364"/>
            </a:xfrm>
            <a:prstGeom prst="flowChartConnector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73F8665-FA7B-247C-8F13-2283DAF86F2C}"/>
                    </a:ext>
                  </a:extLst>
                </p:cNvPr>
                <p:cNvSpPr txBox="1"/>
                <p:nvPr/>
              </p:nvSpPr>
              <p:spPr>
                <a:xfrm>
                  <a:off x="9755291" y="2738272"/>
                  <a:ext cx="28976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73F8665-FA7B-247C-8F13-2283DAF86F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5291" y="2738272"/>
                  <a:ext cx="289763" cy="369332"/>
                </a:xfrm>
                <a:prstGeom prst="rect">
                  <a:avLst/>
                </a:prstGeom>
                <a:blipFill>
                  <a:blip r:embed="rId14"/>
                  <a:stretch>
                    <a:fillRect r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5EAE2870-D509-D23E-846C-DA46DB3CBD76}"/>
                    </a:ext>
                  </a:extLst>
                </p:cNvPr>
                <p:cNvSpPr txBox="1"/>
                <p:nvPr/>
              </p:nvSpPr>
              <p:spPr>
                <a:xfrm>
                  <a:off x="9084762" y="2352347"/>
                  <a:ext cx="284510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d>
                          <m:dPr>
                            <m:begChr m:val="⟨"/>
                            <m:endChr m:val="⟩"/>
                            <m:ctrlP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kumimoji="0" lang="en-US" sz="3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3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</m:t>
                                </m:r>
                              </m:e>
                            </m:d>
                            <m: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d>
                              <m:dPr>
                                <m:ctrlPr>
                                  <a:rPr kumimoji="0" lang="en-US" sz="3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3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5EAE2870-D509-D23E-846C-DA46DB3CBD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4762" y="2352347"/>
                  <a:ext cx="2845102" cy="64633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4EBCFC-E847-4C33-F978-7A123A4ED761}"/>
              </a:ext>
            </a:extLst>
          </p:cNvPr>
          <p:cNvGrpSpPr/>
          <p:nvPr/>
        </p:nvGrpSpPr>
        <p:grpSpPr>
          <a:xfrm>
            <a:off x="9084762" y="3442567"/>
            <a:ext cx="2845102" cy="755257"/>
            <a:chOff x="9084762" y="3442567"/>
            <a:chExt cx="2845102" cy="755257"/>
          </a:xfrm>
        </p:grpSpPr>
        <p:pic>
          <p:nvPicPr>
            <p:cNvPr id="56" name="Picture 55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9A217409-EA2D-41D7-BFFC-D3A16D46EE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9491117" y="3586680"/>
              <a:ext cx="386090" cy="378364"/>
            </a:xfrm>
            <a:prstGeom prst="flowChartConnector">
              <a:avLst/>
            </a:prstGeom>
          </p:spPr>
        </p:pic>
        <p:pic>
          <p:nvPicPr>
            <p:cNvPr id="57" name="Picture 56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BB756D32-8860-B8CD-27BD-5812082854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11163058" y="3586272"/>
              <a:ext cx="386090" cy="378364"/>
            </a:xfrm>
            <a:prstGeom prst="flowChartConnector">
              <a:avLst/>
            </a:prstGeom>
          </p:spPr>
        </p:pic>
        <p:pic>
          <p:nvPicPr>
            <p:cNvPr id="58" name="Picture 57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A36FD8A5-0C26-67F4-095A-ABCDFE286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10733818" y="3586272"/>
              <a:ext cx="386090" cy="378364"/>
            </a:xfrm>
            <a:prstGeom prst="flowChartConnector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48755AE-0EDE-C75F-22DA-DD3B08A0C06A}"/>
                    </a:ext>
                  </a:extLst>
                </p:cNvPr>
                <p:cNvSpPr txBox="1"/>
                <p:nvPr/>
              </p:nvSpPr>
              <p:spPr>
                <a:xfrm>
                  <a:off x="11018177" y="3828492"/>
                  <a:ext cx="28976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048755AE-0EDE-C75F-22DA-DD3B08A0C0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18177" y="3828492"/>
                  <a:ext cx="289763" cy="369332"/>
                </a:xfrm>
                <a:prstGeom prst="rect">
                  <a:avLst/>
                </a:prstGeom>
                <a:blipFill>
                  <a:blip r:embed="rId16"/>
                  <a:stretch>
                    <a:fillRect r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0" name="Picture 59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C523A18C-9D53-E3AC-62B6-B79887499B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9909290" y="3586272"/>
              <a:ext cx="386090" cy="378364"/>
            </a:xfrm>
            <a:prstGeom prst="flowChartConnector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FEAEEEEC-7035-26F7-87FE-0CA470F5ACC8}"/>
                    </a:ext>
                  </a:extLst>
                </p:cNvPr>
                <p:cNvSpPr txBox="1"/>
                <p:nvPr/>
              </p:nvSpPr>
              <p:spPr>
                <a:xfrm>
                  <a:off x="9755291" y="3828492"/>
                  <a:ext cx="28976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FEAEEEEC-7035-26F7-87FE-0CA470F5AC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55291" y="3828492"/>
                  <a:ext cx="289763" cy="369332"/>
                </a:xfrm>
                <a:prstGeom prst="rect">
                  <a:avLst/>
                </a:prstGeom>
                <a:blipFill>
                  <a:blip r:embed="rId17"/>
                  <a:stretch>
                    <a:fillRect r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2B76795-F57C-676F-02C7-D18BE28D0842}"/>
                    </a:ext>
                  </a:extLst>
                </p:cNvPr>
                <p:cNvSpPr txBox="1"/>
                <p:nvPr/>
              </p:nvSpPr>
              <p:spPr>
                <a:xfrm>
                  <a:off x="9084762" y="3442567"/>
                  <a:ext cx="284510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d>
                          <m:dPr>
                            <m:begChr m:val="⟨"/>
                            <m:endChr m:val="⟩"/>
                            <m:ctrlP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kumimoji="0" lang="en-US" sz="3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3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</m:t>
                                </m:r>
                              </m:e>
                            </m:d>
                            <m:r>
                              <a:rPr kumimoji="0" lang="en-US" sz="3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d>
                              <m:dPr>
                                <m:ctrlPr>
                                  <a:rPr kumimoji="0" lang="en-US" sz="3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3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2B76795-F57C-676F-02C7-D18BE28D08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4762" y="3442567"/>
                  <a:ext cx="2845102" cy="646331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0301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7" grpId="0" animBg="1"/>
      <p:bldP spid="6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81D4-4BA8-9A11-033E-A6C30DCCC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Latency as the measure of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E04009E-3AEB-AAB4-222A-4EFEE5B381D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How can we measure </a:t>
                </a:r>
                <a:r>
                  <a:rPr lang="en-US" b="1" dirty="0"/>
                  <a:t>distance</a:t>
                </a:r>
                <a:r>
                  <a:rPr lang="en-US" dirty="0"/>
                  <a:t> between a pair of nodes in a temporal network?</a:t>
                </a:r>
              </a:p>
              <a:p>
                <a:r>
                  <a:rPr lang="en-US" dirty="0"/>
                  <a:t>The most popular way is with </a:t>
                </a:r>
                <a:r>
                  <a:rPr lang="en-US" b="1" dirty="0"/>
                  <a:t>latency</a:t>
                </a:r>
                <a:r>
                  <a:rPr lang="en-US" dirty="0"/>
                  <a:t>.</a:t>
                </a:r>
              </a:p>
              <a:p>
                <a:r>
                  <a:rPr lang="en-US" b="1" dirty="0"/>
                  <a:t>Latency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at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is the shortest time it takes for a message generated at time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to get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along a time-respecting path.</a:t>
                </a:r>
              </a:p>
              <a:p>
                <a:r>
                  <a:rPr lang="en-US" dirty="0"/>
                  <a:t>If </a:t>
                </a:r>
                <a:r>
                  <a:rPr lang="en-US" b="1" dirty="0"/>
                  <a:t>no such time-respecting path exist</a:t>
                </a:r>
                <a:r>
                  <a:rPr lang="en-US" dirty="0"/>
                  <a:t>, we assume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However, for the purpose of latency computation it is often assumed that </a:t>
                </a:r>
                <a:r>
                  <a:rPr lang="en-US" b="1" dirty="0"/>
                  <a:t>the first time-respecting path is repeated </a:t>
                </a:r>
                <a:r>
                  <a:rPr lang="en-US" dirty="0"/>
                  <a:t>after the end of the observed time interval.</a:t>
                </a:r>
              </a:p>
              <a:p>
                <a:r>
                  <a:rPr lang="en-US" b="1" dirty="0"/>
                  <a:t>The average latency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is the area under the latency plot.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E04009E-3AEB-AAB4-222A-4EFEE5B381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1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851A1A-566C-82AD-A7DF-856695A0DF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88B49630-B39C-0E71-CF32-E69CA1A47609}"/>
              </a:ext>
            </a:extLst>
          </p:cNvPr>
          <p:cNvSpPr/>
          <p:nvPr/>
        </p:nvSpPr>
        <p:spPr>
          <a:xfrm>
            <a:off x="10377123" y="3836839"/>
            <a:ext cx="489730" cy="19703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Triangle 115">
            <a:extLst>
              <a:ext uri="{FF2B5EF4-FFF2-40B4-BE49-F238E27FC236}">
                <a16:creationId xmlns:a16="http://schemas.microsoft.com/office/drawing/2014/main" id="{F9E560E2-698D-B360-62D9-EF2E528F0518}"/>
              </a:ext>
            </a:extLst>
          </p:cNvPr>
          <p:cNvSpPr/>
          <p:nvPr/>
        </p:nvSpPr>
        <p:spPr>
          <a:xfrm>
            <a:off x="10377137" y="3360101"/>
            <a:ext cx="476738" cy="476738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Triangle 116">
            <a:extLst>
              <a:ext uri="{FF2B5EF4-FFF2-40B4-BE49-F238E27FC236}">
                <a16:creationId xmlns:a16="http://schemas.microsoft.com/office/drawing/2014/main" id="{D04D06F6-8CD9-4CC7-A452-9CFA47C95F51}"/>
              </a:ext>
            </a:extLst>
          </p:cNvPr>
          <p:cNvSpPr/>
          <p:nvPr/>
        </p:nvSpPr>
        <p:spPr>
          <a:xfrm>
            <a:off x="8903019" y="4331399"/>
            <a:ext cx="1475792" cy="1475792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Triangle 117">
            <a:extLst>
              <a:ext uri="{FF2B5EF4-FFF2-40B4-BE49-F238E27FC236}">
                <a16:creationId xmlns:a16="http://schemas.microsoft.com/office/drawing/2014/main" id="{87518ADE-0B9F-06D9-FBC8-2A31E86B15EA}"/>
              </a:ext>
            </a:extLst>
          </p:cNvPr>
          <p:cNvSpPr/>
          <p:nvPr/>
        </p:nvSpPr>
        <p:spPr>
          <a:xfrm>
            <a:off x="7919223" y="3839222"/>
            <a:ext cx="1976236" cy="1974100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ight Triangle 118">
            <a:extLst>
              <a:ext uri="{FF2B5EF4-FFF2-40B4-BE49-F238E27FC236}">
                <a16:creationId xmlns:a16="http://schemas.microsoft.com/office/drawing/2014/main" id="{2492802D-3C4E-7D9B-6DA2-61BDBD780711}"/>
              </a:ext>
            </a:extLst>
          </p:cNvPr>
          <p:cNvSpPr/>
          <p:nvPr/>
        </p:nvSpPr>
        <p:spPr>
          <a:xfrm>
            <a:off x="7431705" y="3836839"/>
            <a:ext cx="1976236" cy="1970352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DAE8BB87-FA9F-0295-D7C3-7DF04930E375}"/>
              </a:ext>
            </a:extLst>
          </p:cNvPr>
          <p:cNvCxnSpPr/>
          <p:nvPr/>
        </p:nvCxnSpPr>
        <p:spPr>
          <a:xfrm>
            <a:off x="8902984" y="4335905"/>
            <a:ext cx="1474984" cy="14745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F4CCB1F2-D605-6EF2-DAA3-AF95FDF465EE}"/>
              </a:ext>
            </a:extLst>
          </p:cNvPr>
          <p:cNvCxnSpPr/>
          <p:nvPr/>
        </p:nvCxnSpPr>
        <p:spPr>
          <a:xfrm>
            <a:off x="7433185" y="3847504"/>
            <a:ext cx="483714" cy="4884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868F03D-2780-0554-C486-F4A5525E3E26}"/>
              </a:ext>
            </a:extLst>
          </p:cNvPr>
          <p:cNvCxnSpPr/>
          <p:nvPr/>
        </p:nvCxnSpPr>
        <p:spPr>
          <a:xfrm flipH="1" flipV="1">
            <a:off x="7920591" y="3849448"/>
            <a:ext cx="982393" cy="9784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DE9FDC9-EF09-A753-C5EF-61C10FA380F5}"/>
              </a:ext>
            </a:extLst>
          </p:cNvPr>
          <p:cNvCxnSpPr/>
          <p:nvPr/>
        </p:nvCxnSpPr>
        <p:spPr>
          <a:xfrm>
            <a:off x="10381941" y="3355014"/>
            <a:ext cx="484912" cy="4896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120053C8-4286-CA2B-42B3-9E1016B291B8}"/>
              </a:ext>
            </a:extLst>
          </p:cNvPr>
          <p:cNvCxnSpPr/>
          <p:nvPr/>
        </p:nvCxnSpPr>
        <p:spPr>
          <a:xfrm>
            <a:off x="7916899" y="3844624"/>
            <a:ext cx="0" cy="491281"/>
          </a:xfrm>
          <a:prstGeom prst="line">
            <a:avLst/>
          </a:prstGeom>
          <a:ln w="19050" cap="sq">
            <a:solidFill>
              <a:schemeClr val="tx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B8B09914-B693-C21B-3F8F-3710868A13B1}"/>
              </a:ext>
            </a:extLst>
          </p:cNvPr>
          <p:cNvCxnSpPr/>
          <p:nvPr/>
        </p:nvCxnSpPr>
        <p:spPr>
          <a:xfrm>
            <a:off x="8902984" y="4344612"/>
            <a:ext cx="0" cy="491281"/>
          </a:xfrm>
          <a:prstGeom prst="line">
            <a:avLst/>
          </a:prstGeom>
          <a:ln w="19050" cap="sq">
            <a:solidFill>
              <a:schemeClr val="tx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C3DE2E8D-5A36-7DCD-0D61-68A6E704C6A1}"/>
              </a:ext>
            </a:extLst>
          </p:cNvPr>
          <p:cNvCxnSpPr/>
          <p:nvPr/>
        </p:nvCxnSpPr>
        <p:spPr>
          <a:xfrm>
            <a:off x="10377966" y="3346285"/>
            <a:ext cx="0" cy="2467036"/>
          </a:xfrm>
          <a:prstGeom prst="line">
            <a:avLst/>
          </a:prstGeom>
          <a:ln w="19050" cap="sq">
            <a:solidFill>
              <a:schemeClr val="tx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AC9A6D76-5E80-730A-9EF1-1884710ED0AA}"/>
              </a:ext>
            </a:extLst>
          </p:cNvPr>
          <p:cNvCxnSpPr/>
          <p:nvPr/>
        </p:nvCxnSpPr>
        <p:spPr>
          <a:xfrm>
            <a:off x="10866853" y="3844624"/>
            <a:ext cx="0" cy="2013052"/>
          </a:xfrm>
          <a:prstGeom prst="line">
            <a:avLst/>
          </a:prstGeom>
          <a:ln w="19050" cap="sq">
            <a:solidFill>
              <a:schemeClr val="tx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Oval 145">
            <a:extLst>
              <a:ext uri="{FF2B5EF4-FFF2-40B4-BE49-F238E27FC236}">
                <a16:creationId xmlns:a16="http://schemas.microsoft.com/office/drawing/2014/main" id="{030F356C-3604-CFC6-6D20-D29F2BBA5031}"/>
              </a:ext>
            </a:extLst>
          </p:cNvPr>
          <p:cNvSpPr/>
          <p:nvPr/>
        </p:nvSpPr>
        <p:spPr>
          <a:xfrm>
            <a:off x="7862180" y="3800272"/>
            <a:ext cx="107071" cy="107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C31D5A12-CABE-BDEE-042C-3BAE5817A785}"/>
              </a:ext>
            </a:extLst>
          </p:cNvPr>
          <p:cNvSpPr/>
          <p:nvPr/>
        </p:nvSpPr>
        <p:spPr>
          <a:xfrm>
            <a:off x="7864731" y="4280487"/>
            <a:ext cx="107071" cy="107071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12DFCC53-43AE-0E81-7D4A-50C78DE76C40}"/>
              </a:ext>
            </a:extLst>
          </p:cNvPr>
          <p:cNvSpPr/>
          <p:nvPr/>
        </p:nvSpPr>
        <p:spPr>
          <a:xfrm>
            <a:off x="8849663" y="4302142"/>
            <a:ext cx="107071" cy="107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B19BC62C-857C-E014-4A96-BD581BBA9899}"/>
              </a:ext>
            </a:extLst>
          </p:cNvPr>
          <p:cNvSpPr/>
          <p:nvPr/>
        </p:nvSpPr>
        <p:spPr>
          <a:xfrm>
            <a:off x="8852214" y="4782357"/>
            <a:ext cx="107071" cy="107071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8ADA1A4-2FB0-A048-7DA8-15F5CB7D7FA4}"/>
              </a:ext>
            </a:extLst>
          </p:cNvPr>
          <p:cNvGrpSpPr/>
          <p:nvPr/>
        </p:nvGrpSpPr>
        <p:grpSpPr>
          <a:xfrm>
            <a:off x="6582352" y="3067729"/>
            <a:ext cx="4612751" cy="3475794"/>
            <a:chOff x="6582352" y="3067729"/>
            <a:chExt cx="4612751" cy="3475794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C707AA15-669B-5813-56A3-25168558C9FE}"/>
                </a:ext>
              </a:extLst>
            </p:cNvPr>
            <p:cNvGrpSpPr/>
            <p:nvPr/>
          </p:nvGrpSpPr>
          <p:grpSpPr>
            <a:xfrm>
              <a:off x="7269264" y="5810442"/>
              <a:ext cx="365805" cy="463802"/>
              <a:chOff x="4648174" y="3372536"/>
              <a:chExt cx="421495" cy="534411"/>
            </a:xfrm>
          </p:grpSpPr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F21B4E37-0BC1-C953-768F-68317E90A766}"/>
                  </a:ext>
                </a:extLst>
              </p:cNvPr>
              <p:cNvCxnSpPr/>
              <p:nvPr/>
            </p:nvCxnSpPr>
            <p:spPr>
              <a:xfrm>
                <a:off x="4831078" y="3372536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5" name="TextBox 164">
                    <a:extLst>
                      <a:ext uri="{FF2B5EF4-FFF2-40B4-BE49-F238E27FC236}">
                        <a16:creationId xmlns:a16="http://schemas.microsoft.com/office/drawing/2014/main" id="{6B6284B7-61ED-184D-D50A-C7E2B42B8140}"/>
                      </a:ext>
                    </a:extLst>
                  </p:cNvPr>
                  <p:cNvSpPr txBox="1"/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5" name="TextBox 164">
                    <a:extLst>
                      <a:ext uri="{FF2B5EF4-FFF2-40B4-BE49-F238E27FC236}">
                        <a16:creationId xmlns:a16="http://schemas.microsoft.com/office/drawing/2014/main" id="{6B6284B7-61ED-184D-D50A-C7E2B42B814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05227F30-4718-0F20-6A1E-676B4AF8FDCB}"/>
                </a:ext>
              </a:extLst>
            </p:cNvPr>
            <p:cNvGrpSpPr/>
            <p:nvPr/>
          </p:nvGrpSpPr>
          <p:grpSpPr>
            <a:xfrm>
              <a:off x="7064232" y="5651804"/>
              <a:ext cx="365805" cy="369332"/>
              <a:chOff x="3845400" y="3189746"/>
              <a:chExt cx="421495" cy="425559"/>
            </a:xfrm>
          </p:grpSpPr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30ECF44D-3AB5-8FB5-EE21-76BBD4678E6A}"/>
                  </a:ext>
                </a:extLst>
              </p:cNvPr>
              <p:cNvCxnSpPr/>
              <p:nvPr/>
            </p:nvCxnSpPr>
            <p:spPr>
              <a:xfrm rot="5400000">
                <a:off x="4211205" y="331998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C0AF97D3-AC70-4EBD-0D8C-71B555B6EE11}"/>
                      </a:ext>
                    </a:extLst>
                  </p:cNvPr>
                  <p:cNvSpPr txBox="1"/>
                  <p:nvPr/>
                </p:nvSpPr>
                <p:spPr>
                  <a:xfrm>
                    <a:off x="3845400" y="3189746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id="{C0AF97D3-AC70-4EBD-0D8C-71B555B6EE1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5400" y="3189746"/>
                    <a:ext cx="421495" cy="42555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36F5DEC6-648B-704A-337E-B1C6C4401A80}"/>
                </a:ext>
              </a:extLst>
            </p:cNvPr>
            <p:cNvCxnSpPr/>
            <p:nvPr/>
          </p:nvCxnSpPr>
          <p:spPr>
            <a:xfrm>
              <a:off x="7428020" y="5810443"/>
              <a:ext cx="376708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6399409C-69EB-7BC5-73DC-C05D28D1E15D}"/>
                </a:ext>
              </a:extLst>
            </p:cNvPr>
            <p:cNvCxnSpPr/>
            <p:nvPr/>
          </p:nvCxnSpPr>
          <p:spPr>
            <a:xfrm>
              <a:off x="7428020" y="3067729"/>
              <a:ext cx="0" cy="27427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B7D89DA8-8529-DCE9-C2CC-265264A743D0}"/>
                </a:ext>
              </a:extLst>
            </p:cNvPr>
            <p:cNvGrpSpPr/>
            <p:nvPr/>
          </p:nvGrpSpPr>
          <p:grpSpPr>
            <a:xfrm>
              <a:off x="7760939" y="5810443"/>
              <a:ext cx="365805" cy="463801"/>
              <a:chOff x="4648174" y="3372537"/>
              <a:chExt cx="421495" cy="534410"/>
            </a:xfrm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C0D9FDAB-0E22-3880-F3D8-39A4C4BD81B8}"/>
                  </a:ext>
                </a:extLst>
              </p:cNvPr>
              <p:cNvCxnSpPr/>
              <p:nvPr/>
            </p:nvCxnSpPr>
            <p:spPr>
              <a:xfrm>
                <a:off x="4831078" y="337253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DD126655-3D80-D5CE-E8BA-AD70AAEB31F0}"/>
                      </a:ext>
                    </a:extLst>
                  </p:cNvPr>
                  <p:cNvSpPr txBox="1"/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DD126655-3D80-D5CE-E8BA-AD70AAEB31F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568B372B-EFF1-C6CE-F0CB-D3E58F576443}"/>
                </a:ext>
              </a:extLst>
            </p:cNvPr>
            <p:cNvGrpSpPr/>
            <p:nvPr/>
          </p:nvGrpSpPr>
          <p:grpSpPr>
            <a:xfrm>
              <a:off x="8252594" y="5810442"/>
              <a:ext cx="365805" cy="463801"/>
              <a:chOff x="4648174" y="3372537"/>
              <a:chExt cx="421495" cy="534410"/>
            </a:xfrm>
          </p:grpSpPr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ED519CE9-7802-8D7A-E854-3A86860A3805}"/>
                  </a:ext>
                </a:extLst>
              </p:cNvPr>
              <p:cNvCxnSpPr/>
              <p:nvPr/>
            </p:nvCxnSpPr>
            <p:spPr>
              <a:xfrm>
                <a:off x="4831078" y="337253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D69DD2CB-F791-7626-4891-7F25E171B468}"/>
                      </a:ext>
                    </a:extLst>
                  </p:cNvPr>
                  <p:cNvSpPr txBox="1"/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D69DD2CB-F791-7626-4891-7F25E171B4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7A811822-D152-37B8-32DE-F73DBE878B63}"/>
                </a:ext>
              </a:extLst>
            </p:cNvPr>
            <p:cNvGrpSpPr/>
            <p:nvPr/>
          </p:nvGrpSpPr>
          <p:grpSpPr>
            <a:xfrm>
              <a:off x="8744248" y="5810442"/>
              <a:ext cx="365805" cy="463801"/>
              <a:chOff x="4648174" y="3372537"/>
              <a:chExt cx="421495" cy="534410"/>
            </a:xfrm>
          </p:grpSpPr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A3CFBA5E-E272-0DAE-26F5-5F462D9EA27F}"/>
                  </a:ext>
                </a:extLst>
              </p:cNvPr>
              <p:cNvCxnSpPr/>
              <p:nvPr/>
            </p:nvCxnSpPr>
            <p:spPr>
              <a:xfrm>
                <a:off x="4831078" y="337253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F04B1E03-80F4-37B2-6BA9-1F5DAD952878}"/>
                      </a:ext>
                    </a:extLst>
                  </p:cNvPr>
                  <p:cNvSpPr txBox="1"/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75" name="TextBox 174">
                    <a:extLst>
                      <a:ext uri="{FF2B5EF4-FFF2-40B4-BE49-F238E27FC236}">
                        <a16:creationId xmlns:a16="http://schemas.microsoft.com/office/drawing/2014/main" id="{F04B1E03-80F4-37B2-6BA9-1F5DAD95287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13EB940-0670-7E15-ED0A-25BB39E2D9F9}"/>
                </a:ext>
              </a:extLst>
            </p:cNvPr>
            <p:cNvGrpSpPr/>
            <p:nvPr/>
          </p:nvGrpSpPr>
          <p:grpSpPr>
            <a:xfrm>
              <a:off x="9235921" y="5810443"/>
              <a:ext cx="365805" cy="463801"/>
              <a:chOff x="4648174" y="3372537"/>
              <a:chExt cx="421495" cy="534410"/>
            </a:xfrm>
          </p:grpSpPr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88CA33C9-10B7-4D69-8D82-C19DBCBF02B7}"/>
                  </a:ext>
                </a:extLst>
              </p:cNvPr>
              <p:cNvCxnSpPr/>
              <p:nvPr/>
            </p:nvCxnSpPr>
            <p:spPr>
              <a:xfrm>
                <a:off x="4831078" y="337253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3" name="TextBox 172">
                    <a:extLst>
                      <a:ext uri="{FF2B5EF4-FFF2-40B4-BE49-F238E27FC236}">
                        <a16:creationId xmlns:a16="http://schemas.microsoft.com/office/drawing/2014/main" id="{D0B46E7A-DE48-E7D6-ABA1-2D1E2D07A2EB}"/>
                      </a:ext>
                    </a:extLst>
                  </p:cNvPr>
                  <p:cNvSpPr txBox="1"/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73" name="TextBox 172">
                    <a:extLst>
                      <a:ext uri="{FF2B5EF4-FFF2-40B4-BE49-F238E27FC236}">
                        <a16:creationId xmlns:a16="http://schemas.microsoft.com/office/drawing/2014/main" id="{D0B46E7A-DE48-E7D6-ABA1-2D1E2D07A2E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011C37A-D7C0-0130-449D-C0D1FDDF1D0C}"/>
                </a:ext>
              </a:extLst>
            </p:cNvPr>
            <p:cNvGrpSpPr/>
            <p:nvPr/>
          </p:nvGrpSpPr>
          <p:grpSpPr>
            <a:xfrm>
              <a:off x="9727576" y="5810442"/>
              <a:ext cx="365805" cy="463801"/>
              <a:chOff x="4648174" y="3372537"/>
              <a:chExt cx="421495" cy="534410"/>
            </a:xfrm>
          </p:grpSpPr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78E245AE-5997-8A89-B70A-6600304A33C8}"/>
                  </a:ext>
                </a:extLst>
              </p:cNvPr>
              <p:cNvCxnSpPr/>
              <p:nvPr/>
            </p:nvCxnSpPr>
            <p:spPr>
              <a:xfrm>
                <a:off x="4831078" y="337253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5BE05BC8-1A7E-6582-97A0-DBCC76CFFF97}"/>
                      </a:ext>
                    </a:extLst>
                  </p:cNvPr>
                  <p:cNvSpPr txBox="1"/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71" name="TextBox 170">
                    <a:extLst>
                      <a:ext uri="{FF2B5EF4-FFF2-40B4-BE49-F238E27FC236}">
                        <a16:creationId xmlns:a16="http://schemas.microsoft.com/office/drawing/2014/main" id="{5BE05BC8-1A7E-6582-97A0-DBCC76CFFF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2E1C73DF-A6F8-C178-82DE-9BCCB8B79F4B}"/>
                </a:ext>
              </a:extLst>
            </p:cNvPr>
            <p:cNvGrpSpPr/>
            <p:nvPr/>
          </p:nvGrpSpPr>
          <p:grpSpPr>
            <a:xfrm>
              <a:off x="10219230" y="5810442"/>
              <a:ext cx="365805" cy="463801"/>
              <a:chOff x="4648174" y="3372537"/>
              <a:chExt cx="421495" cy="534410"/>
            </a:xfrm>
          </p:grpSpPr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74C75BCD-8A45-A7BF-7A13-B654123AC7ED}"/>
                  </a:ext>
                </a:extLst>
              </p:cNvPr>
              <p:cNvCxnSpPr/>
              <p:nvPr/>
            </p:nvCxnSpPr>
            <p:spPr>
              <a:xfrm>
                <a:off x="4831078" y="337253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15B1D7BD-587E-3D10-FC02-428BCBDCC771}"/>
                      </a:ext>
                    </a:extLst>
                  </p:cNvPr>
                  <p:cNvSpPr txBox="1"/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15B1D7BD-587E-3D10-FC02-428BCBDCC7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47B33D5F-E75B-293C-2652-8317EFF07559}"/>
                </a:ext>
              </a:extLst>
            </p:cNvPr>
            <p:cNvGrpSpPr/>
            <p:nvPr/>
          </p:nvGrpSpPr>
          <p:grpSpPr>
            <a:xfrm>
              <a:off x="10710892" y="5810442"/>
              <a:ext cx="365805" cy="463801"/>
              <a:chOff x="4648174" y="3372537"/>
              <a:chExt cx="421495" cy="534410"/>
            </a:xfrm>
          </p:grpSpPr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1004B252-F4D1-BEF1-227E-7CA982E79C52}"/>
                  </a:ext>
                </a:extLst>
              </p:cNvPr>
              <p:cNvCxnSpPr/>
              <p:nvPr/>
            </p:nvCxnSpPr>
            <p:spPr>
              <a:xfrm>
                <a:off x="4831078" y="337253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88F4022B-8513-3720-8197-CCF598909DCB}"/>
                      </a:ext>
                    </a:extLst>
                  </p:cNvPr>
                  <p:cNvSpPr txBox="1"/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88F4022B-8513-3720-8197-CCF598909D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8174" y="3481388"/>
                    <a:ext cx="421495" cy="425559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F317F1B-0622-1450-38BF-707934A14612}"/>
                </a:ext>
              </a:extLst>
            </p:cNvPr>
            <p:cNvGrpSpPr/>
            <p:nvPr/>
          </p:nvGrpSpPr>
          <p:grpSpPr>
            <a:xfrm>
              <a:off x="7063293" y="5161773"/>
              <a:ext cx="365805" cy="369332"/>
              <a:chOff x="3844318" y="2625113"/>
              <a:chExt cx="421495" cy="425559"/>
            </a:xfrm>
          </p:grpSpPr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BB33C911-934E-4780-E44B-3FEF82F84BDD}"/>
                  </a:ext>
                </a:extLst>
              </p:cNvPr>
              <p:cNvCxnSpPr/>
              <p:nvPr/>
            </p:nvCxnSpPr>
            <p:spPr>
              <a:xfrm rot="5400000">
                <a:off x="4210123" y="2755354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8927A3FB-C102-91F6-864F-167E6CF33EC9}"/>
                      </a:ext>
                    </a:extLst>
                  </p:cNvPr>
                  <p:cNvSpPr txBox="1"/>
                  <p:nvPr/>
                </p:nvSpPr>
                <p:spPr>
                  <a:xfrm>
                    <a:off x="3844318" y="2625113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8927A3FB-C102-91F6-864F-167E6CF33EC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4318" y="2625113"/>
                    <a:ext cx="421495" cy="425559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67109A7C-0B14-9324-E4EC-C7224FF418B1}"/>
                </a:ext>
              </a:extLst>
            </p:cNvPr>
            <p:cNvGrpSpPr/>
            <p:nvPr/>
          </p:nvGrpSpPr>
          <p:grpSpPr>
            <a:xfrm>
              <a:off x="7060538" y="4177582"/>
              <a:ext cx="365805" cy="369332"/>
              <a:chOff x="3844318" y="2625113"/>
              <a:chExt cx="421495" cy="425559"/>
            </a:xfrm>
          </p:grpSpPr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1DDD7CF3-9DD5-89D5-E196-23780C84DF94}"/>
                  </a:ext>
                </a:extLst>
              </p:cNvPr>
              <p:cNvCxnSpPr/>
              <p:nvPr/>
            </p:nvCxnSpPr>
            <p:spPr>
              <a:xfrm rot="5400000">
                <a:off x="4210123" y="2755354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6ADAE16D-1015-4958-C9CC-E5D9D4D84E07}"/>
                      </a:ext>
                    </a:extLst>
                  </p:cNvPr>
                  <p:cNvSpPr txBox="1"/>
                  <p:nvPr/>
                </p:nvSpPr>
                <p:spPr>
                  <a:xfrm>
                    <a:off x="3844318" y="2625113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6ADAE16D-1015-4958-C9CC-E5D9D4D84E0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4318" y="2625113"/>
                    <a:ext cx="421495" cy="425559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5649C7F2-0474-553E-028B-B01E34D46526}"/>
                </a:ext>
              </a:extLst>
            </p:cNvPr>
            <p:cNvGrpSpPr/>
            <p:nvPr/>
          </p:nvGrpSpPr>
          <p:grpSpPr>
            <a:xfrm>
              <a:off x="7061477" y="4667612"/>
              <a:ext cx="365805" cy="369332"/>
              <a:chOff x="3845400" y="3189746"/>
              <a:chExt cx="421495" cy="425559"/>
            </a:xfrm>
          </p:grpSpPr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A1D27CE6-1C70-EFBD-46A8-4927B0C41E0F}"/>
                  </a:ext>
                </a:extLst>
              </p:cNvPr>
              <p:cNvCxnSpPr/>
              <p:nvPr/>
            </p:nvCxnSpPr>
            <p:spPr>
              <a:xfrm rot="5400000">
                <a:off x="4211205" y="3319987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D391EB34-D9AA-C559-58FE-58509183A034}"/>
                      </a:ext>
                    </a:extLst>
                  </p:cNvPr>
                  <p:cNvSpPr txBox="1"/>
                  <p:nvPr/>
                </p:nvSpPr>
                <p:spPr>
                  <a:xfrm>
                    <a:off x="3845400" y="3189746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D391EB34-D9AA-C559-58FE-58509183A03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5400" y="3189746"/>
                    <a:ext cx="421495" cy="425559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6A935251-FD49-FDC6-C63F-D4AEC43E2191}"/>
                </a:ext>
              </a:extLst>
            </p:cNvPr>
            <p:cNvGrpSpPr/>
            <p:nvPr/>
          </p:nvGrpSpPr>
          <p:grpSpPr>
            <a:xfrm>
              <a:off x="7068477" y="3687237"/>
              <a:ext cx="365805" cy="369332"/>
              <a:chOff x="3844318" y="2625113"/>
              <a:chExt cx="421495" cy="425559"/>
            </a:xfrm>
          </p:grpSpPr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D0150651-6FFF-F4E0-69EF-4A49A79019BF}"/>
                  </a:ext>
                </a:extLst>
              </p:cNvPr>
              <p:cNvCxnSpPr/>
              <p:nvPr/>
            </p:nvCxnSpPr>
            <p:spPr>
              <a:xfrm rot="5400000">
                <a:off x="4210123" y="2755354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A392BE4A-9303-AECB-9D1E-048E73C3CB32}"/>
                      </a:ext>
                    </a:extLst>
                  </p:cNvPr>
                  <p:cNvSpPr txBox="1"/>
                  <p:nvPr/>
                </p:nvSpPr>
                <p:spPr>
                  <a:xfrm>
                    <a:off x="3844318" y="2625113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A392BE4A-9303-AECB-9D1E-048E73C3CB3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4318" y="2625113"/>
                    <a:ext cx="421495" cy="425559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4584E5C8-13F4-AD5A-DEC8-FF01D67AE43E}"/>
                    </a:ext>
                  </a:extLst>
                </p:cNvPr>
                <p:cNvSpPr txBox="1"/>
                <p:nvPr/>
              </p:nvSpPr>
              <p:spPr>
                <a:xfrm>
                  <a:off x="8949333" y="6143413"/>
                  <a:ext cx="34964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4584E5C8-13F4-AD5A-DEC8-FF01D67AE4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49333" y="6143413"/>
                  <a:ext cx="349648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A544705-DB49-4994-4109-8AF1916BF74C}"/>
                    </a:ext>
                  </a:extLst>
                </p:cNvPr>
                <p:cNvSpPr txBox="1"/>
                <p:nvPr/>
              </p:nvSpPr>
              <p:spPr>
                <a:xfrm>
                  <a:off x="6582352" y="3871903"/>
                  <a:ext cx="492443" cy="1567737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Alice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Bob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A544705-DB49-4994-4109-8AF1916BF7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2352" y="3871903"/>
                  <a:ext cx="492443" cy="1567737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FE8312C9-F32A-A123-364F-FD1292356A0C}"/>
                </a:ext>
              </a:extLst>
            </p:cNvPr>
            <p:cNvGrpSpPr/>
            <p:nvPr/>
          </p:nvGrpSpPr>
          <p:grpSpPr>
            <a:xfrm>
              <a:off x="7070544" y="3195143"/>
              <a:ext cx="365805" cy="369332"/>
              <a:chOff x="3844318" y="2625113"/>
              <a:chExt cx="421495" cy="425559"/>
            </a:xfrm>
          </p:grpSpPr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03670D45-60B9-56F6-2FEC-D1D6874BDB97}"/>
                  </a:ext>
                </a:extLst>
              </p:cNvPr>
              <p:cNvCxnSpPr/>
              <p:nvPr/>
            </p:nvCxnSpPr>
            <p:spPr>
              <a:xfrm rot="5400000">
                <a:off x="4210123" y="2755354"/>
                <a:ext cx="0" cy="10885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B94FB74D-F81E-859F-7B72-FD9B4D6119A3}"/>
                      </a:ext>
                    </a:extLst>
                  </p:cNvPr>
                  <p:cNvSpPr txBox="1"/>
                  <p:nvPr/>
                </p:nvSpPr>
                <p:spPr>
                  <a:xfrm>
                    <a:off x="3844318" y="2625113"/>
                    <a:ext cx="421495" cy="42555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B94FB74D-F81E-859F-7B72-FD9B4D6119A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4318" y="2625113"/>
                    <a:ext cx="421495" cy="425559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50" name="Oval 149">
            <a:extLst>
              <a:ext uri="{FF2B5EF4-FFF2-40B4-BE49-F238E27FC236}">
                <a16:creationId xmlns:a16="http://schemas.microsoft.com/office/drawing/2014/main" id="{EA06C931-1A49-B5F4-1E32-C3B8C25D39F1}"/>
              </a:ext>
            </a:extLst>
          </p:cNvPr>
          <p:cNvSpPr/>
          <p:nvPr/>
        </p:nvSpPr>
        <p:spPr>
          <a:xfrm>
            <a:off x="10317691" y="5759786"/>
            <a:ext cx="107071" cy="107071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D6E17FD6-C723-5B73-C06F-684846E7C2F7}"/>
              </a:ext>
            </a:extLst>
          </p:cNvPr>
          <p:cNvSpPr/>
          <p:nvPr/>
        </p:nvSpPr>
        <p:spPr>
          <a:xfrm>
            <a:off x="10320575" y="3292022"/>
            <a:ext cx="107071" cy="10707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26C741-630B-6E80-A31C-B64CF135E3BF}"/>
              </a:ext>
            </a:extLst>
          </p:cNvPr>
          <p:cNvGrpSpPr/>
          <p:nvPr/>
        </p:nvGrpSpPr>
        <p:grpSpPr>
          <a:xfrm>
            <a:off x="6885369" y="986786"/>
            <a:ext cx="3981484" cy="2083654"/>
            <a:chOff x="7100308" y="985308"/>
            <a:chExt cx="3981484" cy="2083654"/>
          </a:xfrm>
        </p:grpSpPr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819BC69D-7D34-6C39-0C46-5675BC28A1CA}"/>
                </a:ext>
              </a:extLst>
            </p:cNvPr>
            <p:cNvCxnSpPr>
              <a:cxnSpLocks/>
              <a:stCxn id="189" idx="3"/>
              <a:endCxn id="187" idx="6"/>
            </p:cNvCxnSpPr>
            <p:nvPr/>
          </p:nvCxnSpPr>
          <p:spPr>
            <a:xfrm flipH="1">
              <a:off x="8279247" y="1483576"/>
              <a:ext cx="675170" cy="5438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E9A2DE6-A240-C437-2895-3FAF8B1C48FD}"/>
                </a:ext>
              </a:extLst>
            </p:cNvPr>
            <p:cNvCxnSpPr>
              <a:cxnSpLocks/>
              <a:stCxn id="189" idx="5"/>
              <a:endCxn id="186" idx="2"/>
            </p:cNvCxnSpPr>
            <p:nvPr/>
          </p:nvCxnSpPr>
          <p:spPr>
            <a:xfrm>
              <a:off x="9289982" y="1483576"/>
              <a:ext cx="675169" cy="54469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2653C967-2D6C-5511-3A43-0C714B228A1A}"/>
                </a:ext>
              </a:extLst>
            </p:cNvPr>
            <p:cNvCxnSpPr>
              <a:cxnSpLocks/>
              <a:stCxn id="187" idx="6"/>
            </p:cNvCxnSpPr>
            <p:nvPr/>
          </p:nvCxnSpPr>
          <p:spPr>
            <a:xfrm>
              <a:off x="8279247" y="2027389"/>
              <a:ext cx="657260" cy="54611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971EB9BC-ECAA-ADA1-C597-81EE3F647275}"/>
                </a:ext>
              </a:extLst>
            </p:cNvPr>
            <p:cNvCxnSpPr>
              <a:cxnSpLocks/>
              <a:stCxn id="188" idx="7"/>
              <a:endCxn id="186" idx="2"/>
            </p:cNvCxnSpPr>
            <p:nvPr/>
          </p:nvCxnSpPr>
          <p:spPr>
            <a:xfrm flipV="1">
              <a:off x="9289982" y="2028269"/>
              <a:ext cx="675169" cy="5238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9E422BB-F6E7-3C54-0D22-8089F45104F8}"/>
                </a:ext>
              </a:extLst>
            </p:cNvPr>
            <p:cNvCxnSpPr>
              <a:cxnSpLocks/>
              <a:stCxn id="186" idx="2"/>
              <a:endCxn id="187" idx="6"/>
            </p:cNvCxnSpPr>
            <p:nvPr/>
          </p:nvCxnSpPr>
          <p:spPr>
            <a:xfrm flipH="1" flipV="1">
              <a:off x="8279247" y="2027389"/>
              <a:ext cx="1685904" cy="8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6" name="Picture 185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03A0057B-6727-B02F-56BD-80BDE1180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9965151" y="1790988"/>
              <a:ext cx="474561" cy="474562"/>
            </a:xfrm>
            <a:prstGeom prst="flowChartConnector">
              <a:avLst/>
            </a:prstGeom>
          </p:spPr>
        </p:pic>
        <p:pic>
          <p:nvPicPr>
            <p:cNvPr id="187" name="Picture 186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48E1550F-A126-F86A-66FE-8CC7137B7E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7804686" y="1790108"/>
              <a:ext cx="474561" cy="474562"/>
            </a:xfrm>
            <a:prstGeom prst="flowChartConnector">
              <a:avLst/>
            </a:prstGeom>
          </p:spPr>
        </p:pic>
        <p:pic>
          <p:nvPicPr>
            <p:cNvPr id="188" name="Picture 187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C667A57D-B964-D132-888A-18975CF47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1" t="39474" r="5972" b="39474"/>
            <a:stretch/>
          </p:blipFill>
          <p:spPr>
            <a:xfrm>
              <a:off x="8884919" y="2482608"/>
              <a:ext cx="474561" cy="474562"/>
            </a:xfrm>
            <a:prstGeom prst="flowChartConnector">
              <a:avLst/>
            </a:prstGeom>
          </p:spPr>
        </p:pic>
        <p:pic>
          <p:nvPicPr>
            <p:cNvPr id="189" name="Picture 188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42DF3624-9E59-3837-A8B8-EF0F8B86B9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8884919" y="1078512"/>
              <a:ext cx="474561" cy="474562"/>
            </a:xfrm>
            <a:prstGeom prst="flowChartConnector">
              <a:avLst/>
            </a:prstGeom>
          </p:spPr>
        </p:pic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A97A7CD-7603-0F43-9691-586EF420C227}"/>
                </a:ext>
              </a:extLst>
            </p:cNvPr>
            <p:cNvSpPr txBox="1"/>
            <p:nvPr/>
          </p:nvSpPr>
          <p:spPr>
            <a:xfrm>
              <a:off x="7100308" y="1815036"/>
              <a:ext cx="8215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Alice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7D70F725-41C5-3AB2-51FF-D397DFDD4E7F}"/>
                </a:ext>
              </a:extLst>
            </p:cNvPr>
            <p:cNvSpPr txBox="1"/>
            <p:nvPr/>
          </p:nvSpPr>
          <p:spPr>
            <a:xfrm>
              <a:off x="10362352" y="1835553"/>
              <a:ext cx="719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Bob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96F9D673-4BB8-FD7E-30AB-63861CC6A88C}"/>
                </a:ext>
              </a:extLst>
            </p:cNvPr>
            <p:cNvSpPr txBox="1"/>
            <p:nvPr/>
          </p:nvSpPr>
          <p:spPr>
            <a:xfrm>
              <a:off x="9202157" y="2668852"/>
              <a:ext cx="8359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Carol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5DDE05DC-99BA-7996-97BB-90CF6DB606A5}"/>
                </a:ext>
              </a:extLst>
            </p:cNvPr>
            <p:cNvSpPr txBox="1"/>
            <p:nvPr/>
          </p:nvSpPr>
          <p:spPr>
            <a:xfrm>
              <a:off x="9211790" y="985308"/>
              <a:ext cx="8166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Dave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4" name="TextBox 193">
                  <a:extLst>
                    <a:ext uri="{FF2B5EF4-FFF2-40B4-BE49-F238E27FC236}">
                      <a16:creationId xmlns:a16="http://schemas.microsoft.com/office/drawing/2014/main" id="{0FC099CB-28FA-4E80-C299-21A2EA748AA6}"/>
                    </a:ext>
                  </a:extLst>
                </p:cNvPr>
                <p:cNvSpPr txBox="1"/>
                <p:nvPr/>
              </p:nvSpPr>
              <p:spPr>
                <a:xfrm>
                  <a:off x="8245923" y="1423682"/>
                  <a:ext cx="443679" cy="3191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,6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94" name="TextBox 193">
                  <a:extLst>
                    <a:ext uri="{FF2B5EF4-FFF2-40B4-BE49-F238E27FC236}">
                      <a16:creationId xmlns:a16="http://schemas.microsoft.com/office/drawing/2014/main" id="{0FC099CB-28FA-4E80-C299-21A2EA748A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5923" y="1423682"/>
                  <a:ext cx="443679" cy="319191"/>
                </a:xfrm>
                <a:prstGeom prst="rect">
                  <a:avLst/>
                </a:prstGeom>
                <a:blipFill>
                  <a:blip r:embed="rId27"/>
                  <a:stretch>
                    <a:fillRect r="-821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29012B0E-2306-EBB1-E77C-77258C17B0B8}"/>
                    </a:ext>
                  </a:extLst>
                </p:cNvPr>
                <p:cNvSpPr txBox="1"/>
                <p:nvPr/>
              </p:nvSpPr>
              <p:spPr>
                <a:xfrm>
                  <a:off x="9464159" y="1399309"/>
                  <a:ext cx="727367" cy="3191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0,4,6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29012B0E-2306-EBB1-E77C-77258C17B0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4159" y="1399309"/>
                  <a:ext cx="727367" cy="319191"/>
                </a:xfrm>
                <a:prstGeom prst="rect">
                  <a:avLst/>
                </a:prstGeom>
                <a:blipFill>
                  <a:blip r:embed="rId28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TextBox 195">
                  <a:extLst>
                    <a:ext uri="{FF2B5EF4-FFF2-40B4-BE49-F238E27FC236}">
                      <a16:creationId xmlns:a16="http://schemas.microsoft.com/office/drawing/2014/main" id="{C44E2F6B-6B39-1CFE-C789-7C4BE5AD339D}"/>
                    </a:ext>
                  </a:extLst>
                </p:cNvPr>
                <p:cNvSpPr txBox="1"/>
                <p:nvPr/>
              </p:nvSpPr>
              <p:spPr>
                <a:xfrm>
                  <a:off x="8047784" y="2255940"/>
                  <a:ext cx="727368" cy="3191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96" name="TextBox 195">
                  <a:extLst>
                    <a:ext uri="{FF2B5EF4-FFF2-40B4-BE49-F238E27FC236}">
                      <a16:creationId xmlns:a16="http://schemas.microsoft.com/office/drawing/2014/main" id="{C44E2F6B-6B39-1CFE-C789-7C4BE5AD33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7784" y="2255940"/>
                  <a:ext cx="727368" cy="319191"/>
                </a:xfrm>
                <a:prstGeom prst="rect">
                  <a:avLst/>
                </a:prstGeom>
                <a:blipFill>
                  <a:blip r:embed="rId29"/>
                  <a:stretch>
                    <a:fillRect b="-56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20752301-33E6-0BEB-B5A3-91E5091D7993}"/>
                    </a:ext>
                  </a:extLst>
                </p:cNvPr>
                <p:cNvSpPr txBox="1"/>
                <p:nvPr/>
              </p:nvSpPr>
              <p:spPr>
                <a:xfrm>
                  <a:off x="9463610" y="2249233"/>
                  <a:ext cx="541322" cy="3191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0,5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20752301-33E6-0BEB-B5A3-91E5091D79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63610" y="2249233"/>
                  <a:ext cx="541322" cy="319191"/>
                </a:xfrm>
                <a:prstGeom prst="rect">
                  <a:avLst/>
                </a:prstGeom>
                <a:blipFill>
                  <a:blip r:embed="rId30"/>
                  <a:stretch>
                    <a:fillRect b="-75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A9AC12BF-F814-F23A-1981-C209818B9C88}"/>
                    </a:ext>
                  </a:extLst>
                </p:cNvPr>
                <p:cNvSpPr txBox="1"/>
                <p:nvPr/>
              </p:nvSpPr>
              <p:spPr>
                <a:xfrm>
                  <a:off x="8908821" y="1722589"/>
                  <a:ext cx="248378" cy="3191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98" name="TextBox 197">
                  <a:extLst>
                    <a:ext uri="{FF2B5EF4-FFF2-40B4-BE49-F238E27FC236}">
                      <a16:creationId xmlns:a16="http://schemas.microsoft.com/office/drawing/2014/main" id="{A9AC12BF-F814-F23A-1981-C209818B9C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08821" y="1722589"/>
                  <a:ext cx="248378" cy="319191"/>
                </a:xfrm>
                <a:prstGeom prst="rect">
                  <a:avLst/>
                </a:prstGeom>
                <a:blipFill>
                  <a:blip r:embed="rId31"/>
                  <a:stretch>
                    <a:fillRect r="-21951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44A1D4-565F-19A0-E75E-5E2BE2971DA1}"/>
                  </a:ext>
                </a:extLst>
              </p:cNvPr>
              <p:cNvSpPr txBox="1"/>
              <p:nvPr/>
            </p:nvSpPr>
            <p:spPr>
              <a:xfrm>
                <a:off x="7687146" y="5086705"/>
                <a:ext cx="175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Alice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Bob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144A1D4-565F-19A0-E75E-5E2BE2971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7146" y="5086705"/>
                <a:ext cx="1752339" cy="400110"/>
              </a:xfrm>
              <a:prstGeom prst="rect">
                <a:avLst/>
              </a:prstGeom>
              <a:blipFill>
                <a:blip r:embed="rId32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410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17" grpId="0" animBg="1"/>
      <p:bldP spid="118" grpId="0" animBg="1"/>
      <p:bldP spid="119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4A46E-D134-CCE2-81E9-07DAD623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data as a static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7FAAC6-6917-2C76-4229-EDE9C17C1BB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Since we already know a plethora of </a:t>
                </a:r>
                <a:r>
                  <a:rPr lang="en-US" b="1" dirty="0"/>
                  <a:t>methods of analyzing static graphs</a:t>
                </a:r>
                <a:r>
                  <a:rPr lang="en-US" dirty="0"/>
                  <a:t>, it would be nice to be able represent temporal data as one.</a:t>
                </a:r>
              </a:p>
              <a:p>
                <a:r>
                  <a:rPr lang="en-US" dirty="0"/>
                  <a:t>Simply </a:t>
                </a:r>
                <a:r>
                  <a:rPr lang="en-US" b="1" dirty="0"/>
                  <a:t>omitting the times of contacts</a:t>
                </a:r>
                <a:r>
                  <a:rPr lang="en-US" dirty="0"/>
                  <a:t> may lead to weird effects. For example,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there is no time-respecting path from Bob to Alice, yet there are such paths in the new network.</a:t>
                </a:r>
              </a:p>
              <a:p>
                <a:r>
                  <a:rPr lang="en-US" dirty="0"/>
                  <a:t>For sparse contact structures reachability graphs can be useful. </a:t>
                </a:r>
                <a:r>
                  <a:rPr lang="en-US" b="1" dirty="0"/>
                  <a:t>Reachability graph</a:t>
                </a:r>
                <a:r>
                  <a:rPr lang="en-US" dirty="0"/>
                  <a:t> has an directed edge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if and only if there is a time-respecting path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In the context of epidemiology, </a:t>
                </a:r>
                <a:r>
                  <a:rPr lang="en-US" b="1" dirty="0"/>
                  <a:t>transmission graphs</a:t>
                </a:r>
                <a:r>
                  <a:rPr lang="en-US" dirty="0"/>
                  <a:t> were used. Nodes of a transmission graph correspond to the edges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are connected if a virus received via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could have been transmitted via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7FAAC6-6917-2C76-4229-EDE9C17C1B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2503" b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3AE33A-AA2C-CA56-17A6-5247D72E9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P. </a:t>
            </a:r>
            <a:r>
              <a:rPr lang="en-US" dirty="0" err="1"/>
              <a:t>Holme</a:t>
            </a:r>
            <a:r>
              <a:rPr lang="en-US" dirty="0"/>
              <a:t>, J. </a:t>
            </a:r>
            <a:r>
              <a:rPr lang="en-US" dirty="0" err="1"/>
              <a:t>Saramäki</a:t>
            </a:r>
            <a:r>
              <a:rPr lang="en-US" dirty="0"/>
              <a:t>. </a:t>
            </a:r>
            <a:r>
              <a:rPr lang="en-US" b="1" dirty="0"/>
              <a:t>Temporal networks.</a:t>
            </a:r>
            <a:r>
              <a:rPr lang="en-US" dirty="0"/>
              <a:t> </a:t>
            </a:r>
            <a:r>
              <a:rPr lang="en-US" i="1" dirty="0"/>
              <a:t>Physics Reports</a:t>
            </a:r>
            <a:r>
              <a:rPr lang="en-US" dirty="0"/>
              <a:t> (2012)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78171B4-A3CD-E13A-B90B-64AF6137FFEC}"/>
              </a:ext>
            </a:extLst>
          </p:cNvPr>
          <p:cNvGrpSpPr/>
          <p:nvPr/>
        </p:nvGrpSpPr>
        <p:grpSpPr>
          <a:xfrm>
            <a:off x="6096000" y="1097280"/>
            <a:ext cx="2878326" cy="2741312"/>
            <a:chOff x="6096000" y="1097280"/>
            <a:chExt cx="2878326" cy="274131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C2E94F2-1A37-92DC-A0EF-3689CCA643EE}"/>
                </a:ext>
              </a:extLst>
            </p:cNvPr>
            <p:cNvCxnSpPr>
              <a:cxnSpLocks/>
              <a:stCxn id="15" idx="3"/>
              <a:endCxn id="13" idx="7"/>
            </p:cNvCxnSpPr>
            <p:nvPr/>
          </p:nvCxnSpPr>
          <p:spPr>
            <a:xfrm flipH="1">
              <a:off x="7029046" y="1880088"/>
              <a:ext cx="346650" cy="41456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2619AFB-D45A-6C15-381E-984F3292D55B}"/>
                </a:ext>
              </a:extLst>
            </p:cNvPr>
            <p:cNvCxnSpPr>
              <a:cxnSpLocks/>
              <a:stCxn id="15" idx="5"/>
              <a:endCxn id="12" idx="1"/>
            </p:cNvCxnSpPr>
            <p:nvPr/>
          </p:nvCxnSpPr>
          <p:spPr>
            <a:xfrm>
              <a:off x="7745646" y="1880088"/>
              <a:ext cx="357314" cy="4155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2EC373-641C-9978-787D-54B867494D13}"/>
                </a:ext>
              </a:extLst>
            </p:cNvPr>
            <p:cNvCxnSpPr>
              <a:cxnSpLocks/>
              <a:stCxn id="13" idx="5"/>
              <a:endCxn id="14" idx="1"/>
            </p:cNvCxnSpPr>
            <p:nvPr/>
          </p:nvCxnSpPr>
          <p:spPr>
            <a:xfrm>
              <a:off x="7029046" y="2664599"/>
              <a:ext cx="346958" cy="3935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DF894E09-3361-A428-1A14-A2389097C1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8026341" y="2219000"/>
              <a:ext cx="523188" cy="523188"/>
            </a:xfrm>
            <a:prstGeom prst="flowChartConnector">
              <a:avLst/>
            </a:prstGeom>
          </p:spPr>
        </p:pic>
        <p:pic>
          <p:nvPicPr>
            <p:cNvPr id="13" name="Picture 12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82AFA6E5-DADA-BEFF-CCA8-2EAE11B9A1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6582477" y="2218030"/>
              <a:ext cx="523188" cy="523188"/>
            </a:xfrm>
            <a:prstGeom prst="flowChartConnector">
              <a:avLst/>
            </a:prstGeom>
          </p:spPr>
        </p:pic>
        <p:pic>
          <p:nvPicPr>
            <p:cNvPr id="14" name="Picture 13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4A6C6A54-76A6-159A-B938-AA9A0DE5B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1" t="39474" r="5972" b="39474"/>
            <a:stretch/>
          </p:blipFill>
          <p:spPr>
            <a:xfrm>
              <a:off x="7299385" y="2981487"/>
              <a:ext cx="523188" cy="523188"/>
            </a:xfrm>
            <a:prstGeom prst="flowChartConnector">
              <a:avLst/>
            </a:prstGeom>
          </p:spPr>
        </p:pic>
        <p:pic>
          <p:nvPicPr>
            <p:cNvPr id="15" name="Picture 14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9EBFE272-E11D-DCE1-1E08-797D38580A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7299077" y="1433519"/>
              <a:ext cx="523188" cy="523188"/>
            </a:xfrm>
            <a:prstGeom prst="flowChartConnector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18CDDC7-0C2C-4D66-72A1-A28A9C28E398}"/>
                </a:ext>
              </a:extLst>
            </p:cNvPr>
            <p:cNvSpPr txBox="1"/>
            <p:nvPr/>
          </p:nvSpPr>
          <p:spPr>
            <a:xfrm>
              <a:off x="6096000" y="2557592"/>
              <a:ext cx="706607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Alice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D1E77D-C13E-813C-047A-7F2028D4C8D1}"/>
                </a:ext>
              </a:extLst>
            </p:cNvPr>
            <p:cNvSpPr txBox="1"/>
            <p:nvPr/>
          </p:nvSpPr>
          <p:spPr>
            <a:xfrm>
              <a:off x="8355578" y="2557592"/>
              <a:ext cx="618748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Bob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31449A-FF97-2C3E-E2FD-F60B38A080DA}"/>
                </a:ext>
              </a:extLst>
            </p:cNvPr>
            <p:cNvSpPr txBox="1"/>
            <p:nvPr/>
          </p:nvSpPr>
          <p:spPr>
            <a:xfrm>
              <a:off x="7215213" y="3457370"/>
              <a:ext cx="718922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Carol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E69419-9C55-AC8B-53EF-9BAF475D4D3A}"/>
                </a:ext>
              </a:extLst>
            </p:cNvPr>
            <p:cNvSpPr txBox="1"/>
            <p:nvPr/>
          </p:nvSpPr>
          <p:spPr>
            <a:xfrm>
              <a:off x="7194198" y="1097280"/>
              <a:ext cx="702353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Dave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0F3E7BA-F90F-DB00-9EA9-569BEA8E2C9B}"/>
                    </a:ext>
                  </a:extLst>
                </p:cNvPr>
                <p:cNvSpPr txBox="1"/>
                <p:nvPr/>
              </p:nvSpPr>
              <p:spPr>
                <a:xfrm>
                  <a:off x="6828784" y="1819238"/>
                  <a:ext cx="48914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0F3E7BA-F90F-DB00-9EA9-569BEA8E2C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8784" y="1819238"/>
                  <a:ext cx="48914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DEFE2EC-FB61-3220-BF8D-1E7F46FBF719}"/>
                    </a:ext>
                  </a:extLst>
                </p:cNvPr>
                <p:cNvSpPr txBox="1"/>
                <p:nvPr/>
              </p:nvSpPr>
              <p:spPr>
                <a:xfrm>
                  <a:off x="7849210" y="1807542"/>
                  <a:ext cx="4479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DEFE2EC-FB61-3220-BF8D-1E7F46FBF71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9210" y="1807542"/>
                  <a:ext cx="4479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0A0FB98-18D2-AD1F-ABF1-272AA54C88A0}"/>
                    </a:ext>
                  </a:extLst>
                </p:cNvPr>
                <p:cNvSpPr txBox="1"/>
                <p:nvPr/>
              </p:nvSpPr>
              <p:spPr>
                <a:xfrm>
                  <a:off x="6788627" y="2741005"/>
                  <a:ext cx="44799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0A0FB98-18D2-AD1F-ABF1-272AA54C88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88627" y="2741005"/>
                  <a:ext cx="447990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ACBEB063-6CC3-05D5-6A5E-C1263F0C2DEC}"/>
                    </a:ext>
                  </a:extLst>
                </p:cNvPr>
                <p:cNvSpPr txBox="1"/>
                <p:nvPr/>
              </p:nvSpPr>
              <p:spPr>
                <a:xfrm>
                  <a:off x="7262689" y="2173519"/>
                  <a:ext cx="55374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ACBEB063-6CC3-05D5-6A5E-C1263F0C2D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62689" y="2173519"/>
                  <a:ext cx="553741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00D6925-4982-005F-1A39-8D7DA1CE7209}"/>
              </a:ext>
            </a:extLst>
          </p:cNvPr>
          <p:cNvGrpSpPr/>
          <p:nvPr/>
        </p:nvGrpSpPr>
        <p:grpSpPr>
          <a:xfrm>
            <a:off x="8994099" y="1095250"/>
            <a:ext cx="2878326" cy="2741312"/>
            <a:chOff x="6096000" y="1097280"/>
            <a:chExt cx="2878326" cy="2741312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5DE93920-7C3E-F866-3E76-3F40869D722F}"/>
                </a:ext>
              </a:extLst>
            </p:cNvPr>
            <p:cNvCxnSpPr>
              <a:cxnSpLocks/>
              <a:stCxn id="123" idx="3"/>
              <a:endCxn id="121" idx="7"/>
            </p:cNvCxnSpPr>
            <p:nvPr/>
          </p:nvCxnSpPr>
          <p:spPr>
            <a:xfrm flipH="1">
              <a:off x="7029046" y="1880088"/>
              <a:ext cx="346650" cy="41456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938FA84-AB14-55C3-B307-BAC6B211BA16}"/>
                </a:ext>
              </a:extLst>
            </p:cNvPr>
            <p:cNvCxnSpPr>
              <a:cxnSpLocks/>
              <a:stCxn id="123" idx="5"/>
              <a:endCxn id="120" idx="1"/>
            </p:cNvCxnSpPr>
            <p:nvPr/>
          </p:nvCxnSpPr>
          <p:spPr>
            <a:xfrm>
              <a:off x="7745646" y="1880088"/>
              <a:ext cx="357314" cy="4155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3EC51A1-8BBE-F4F5-28AB-E4053267CCEE}"/>
                </a:ext>
              </a:extLst>
            </p:cNvPr>
            <p:cNvCxnSpPr>
              <a:cxnSpLocks/>
              <a:stCxn id="121" idx="5"/>
              <a:endCxn id="122" idx="1"/>
            </p:cNvCxnSpPr>
            <p:nvPr/>
          </p:nvCxnSpPr>
          <p:spPr>
            <a:xfrm>
              <a:off x="7029046" y="2664599"/>
              <a:ext cx="346958" cy="3935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0" name="Picture 119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9D08052C-918D-E292-E4C0-3DBF7A554A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8026341" y="2219000"/>
              <a:ext cx="523188" cy="523188"/>
            </a:xfrm>
            <a:prstGeom prst="flowChartConnector">
              <a:avLst/>
            </a:prstGeom>
          </p:spPr>
        </p:pic>
        <p:pic>
          <p:nvPicPr>
            <p:cNvPr id="121" name="Picture 120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5F0D2FB9-9B98-57AB-1D35-8CC04BAE13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6582477" y="2218030"/>
              <a:ext cx="523188" cy="523188"/>
            </a:xfrm>
            <a:prstGeom prst="flowChartConnector">
              <a:avLst/>
            </a:prstGeom>
          </p:spPr>
        </p:pic>
        <p:pic>
          <p:nvPicPr>
            <p:cNvPr id="122" name="Picture 121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D4EA2907-0AA8-1822-9658-4868953B9A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1" t="39474" r="5972" b="39474"/>
            <a:stretch/>
          </p:blipFill>
          <p:spPr>
            <a:xfrm>
              <a:off x="7299385" y="2981487"/>
              <a:ext cx="523188" cy="523188"/>
            </a:xfrm>
            <a:prstGeom prst="flowChartConnector">
              <a:avLst/>
            </a:prstGeom>
          </p:spPr>
        </p:pic>
        <p:pic>
          <p:nvPicPr>
            <p:cNvPr id="123" name="Picture 122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C6B77B69-87F3-8915-3B53-F20CA7916F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7299077" y="1433519"/>
              <a:ext cx="523188" cy="523188"/>
            </a:xfrm>
            <a:prstGeom prst="flowChartConnector">
              <a:avLst/>
            </a:prstGeom>
          </p:spPr>
        </p:pic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2CB92C2-7EC7-0D06-C9E5-945D70CFE7EB}"/>
                </a:ext>
              </a:extLst>
            </p:cNvPr>
            <p:cNvSpPr txBox="1"/>
            <p:nvPr/>
          </p:nvSpPr>
          <p:spPr>
            <a:xfrm>
              <a:off x="6096000" y="2557592"/>
              <a:ext cx="706607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Alice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AE4B180-339B-B43A-C2AB-485ED997F65E}"/>
                </a:ext>
              </a:extLst>
            </p:cNvPr>
            <p:cNvSpPr txBox="1"/>
            <p:nvPr/>
          </p:nvSpPr>
          <p:spPr>
            <a:xfrm>
              <a:off x="8355578" y="2557592"/>
              <a:ext cx="618748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Bob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9A37FF6-C92B-D3A5-440E-12EB02752546}"/>
                </a:ext>
              </a:extLst>
            </p:cNvPr>
            <p:cNvSpPr txBox="1"/>
            <p:nvPr/>
          </p:nvSpPr>
          <p:spPr>
            <a:xfrm>
              <a:off x="7215213" y="3457370"/>
              <a:ext cx="718922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Carol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9526F32-7F18-27AF-1F19-6BA4743BE15E}"/>
                </a:ext>
              </a:extLst>
            </p:cNvPr>
            <p:cNvSpPr txBox="1"/>
            <p:nvPr/>
          </p:nvSpPr>
          <p:spPr>
            <a:xfrm>
              <a:off x="7194198" y="1097280"/>
              <a:ext cx="702353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Dave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EFD5BB8F-C527-BAC0-9546-C2C46B9377CE}"/>
              </a:ext>
            </a:extLst>
          </p:cNvPr>
          <p:cNvGrpSpPr/>
          <p:nvPr/>
        </p:nvGrpSpPr>
        <p:grpSpPr>
          <a:xfrm>
            <a:off x="6100396" y="3792964"/>
            <a:ext cx="2878326" cy="2741312"/>
            <a:chOff x="8992618" y="1108968"/>
            <a:chExt cx="2878326" cy="2741312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3F42794-624C-C34E-7027-483E1DC72DEB}"/>
                </a:ext>
              </a:extLst>
            </p:cNvPr>
            <p:cNvCxnSpPr>
              <a:cxnSpLocks/>
              <a:stCxn id="98" idx="3"/>
              <a:endCxn id="96" idx="7"/>
            </p:cNvCxnSpPr>
            <p:nvPr/>
          </p:nvCxnSpPr>
          <p:spPr>
            <a:xfrm flipH="1">
              <a:off x="9925664" y="1891776"/>
              <a:ext cx="346650" cy="414561"/>
            </a:xfrm>
            <a:prstGeom prst="line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1590FD6-5079-FC41-3650-01D5E9AA695B}"/>
                </a:ext>
              </a:extLst>
            </p:cNvPr>
            <p:cNvCxnSpPr>
              <a:cxnSpLocks/>
              <a:stCxn id="98" idx="5"/>
              <a:endCxn id="95" idx="1"/>
            </p:cNvCxnSpPr>
            <p:nvPr/>
          </p:nvCxnSpPr>
          <p:spPr>
            <a:xfrm>
              <a:off x="10642264" y="1891776"/>
              <a:ext cx="357314" cy="415531"/>
            </a:xfrm>
            <a:prstGeom prst="line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7F49FE-7FBC-667F-958E-CC4B76592C03}"/>
                </a:ext>
              </a:extLst>
            </p:cNvPr>
            <p:cNvCxnSpPr>
              <a:cxnSpLocks/>
              <a:stCxn id="96" idx="5"/>
              <a:endCxn id="97" idx="1"/>
            </p:cNvCxnSpPr>
            <p:nvPr/>
          </p:nvCxnSpPr>
          <p:spPr>
            <a:xfrm>
              <a:off x="9925664" y="2676287"/>
              <a:ext cx="346958" cy="393507"/>
            </a:xfrm>
            <a:prstGeom prst="line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5" name="Picture 94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BAC97DD9-21D9-36BA-6B84-ACEC86D279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10922959" y="2230688"/>
              <a:ext cx="523188" cy="523188"/>
            </a:xfrm>
            <a:prstGeom prst="flowChartConnector">
              <a:avLst/>
            </a:prstGeom>
          </p:spPr>
        </p:pic>
        <p:pic>
          <p:nvPicPr>
            <p:cNvPr id="96" name="Picture 95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B4921394-3CCD-739D-048A-B9FB03AFC3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9479095" y="2229718"/>
              <a:ext cx="523188" cy="523188"/>
            </a:xfrm>
            <a:prstGeom prst="flowChartConnector">
              <a:avLst/>
            </a:prstGeom>
          </p:spPr>
        </p:pic>
        <p:pic>
          <p:nvPicPr>
            <p:cNvPr id="97" name="Picture 96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90090406-E944-0654-11BC-EC725467F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1" t="39474" r="5972" b="39474"/>
            <a:stretch/>
          </p:blipFill>
          <p:spPr>
            <a:xfrm>
              <a:off x="10196003" y="2993175"/>
              <a:ext cx="523188" cy="523188"/>
            </a:xfrm>
            <a:prstGeom prst="flowChartConnector">
              <a:avLst/>
            </a:prstGeom>
          </p:spPr>
        </p:pic>
        <p:pic>
          <p:nvPicPr>
            <p:cNvPr id="98" name="Picture 97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F67703F2-766D-999E-1289-6AE997A64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10195695" y="1445207"/>
              <a:ext cx="523188" cy="523188"/>
            </a:xfrm>
            <a:prstGeom prst="flowChartConnector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DE2937C-84CC-8B4F-7B87-28FA239BE681}"/>
                </a:ext>
              </a:extLst>
            </p:cNvPr>
            <p:cNvSpPr txBox="1"/>
            <p:nvPr/>
          </p:nvSpPr>
          <p:spPr>
            <a:xfrm>
              <a:off x="8992618" y="2569280"/>
              <a:ext cx="706607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Alice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5FB5B94-154E-6F93-E54A-F2E6A6C0184B}"/>
                </a:ext>
              </a:extLst>
            </p:cNvPr>
            <p:cNvSpPr txBox="1"/>
            <p:nvPr/>
          </p:nvSpPr>
          <p:spPr>
            <a:xfrm>
              <a:off x="11252196" y="2569280"/>
              <a:ext cx="618748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Bob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3124E00-8B6E-516B-DCAB-8157D08C17DF}"/>
                </a:ext>
              </a:extLst>
            </p:cNvPr>
            <p:cNvSpPr txBox="1"/>
            <p:nvPr/>
          </p:nvSpPr>
          <p:spPr>
            <a:xfrm>
              <a:off x="10111831" y="3469058"/>
              <a:ext cx="718922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Carol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0B8C5EA-7D13-75F6-BF1B-8465BEE54BED}"/>
                </a:ext>
              </a:extLst>
            </p:cNvPr>
            <p:cNvSpPr txBox="1"/>
            <p:nvPr/>
          </p:nvSpPr>
          <p:spPr>
            <a:xfrm>
              <a:off x="10090816" y="1108968"/>
              <a:ext cx="702353" cy="381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Dave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FE8EACE7-905F-F1D4-22A7-038EEE30DE25}"/>
                </a:ext>
              </a:extLst>
            </p:cNvPr>
            <p:cNvCxnSpPr>
              <a:cxnSpLocks/>
              <a:stCxn id="96" idx="6"/>
              <a:endCxn id="95" idx="2"/>
            </p:cNvCxnSpPr>
            <p:nvPr/>
          </p:nvCxnSpPr>
          <p:spPr>
            <a:xfrm>
              <a:off x="10002283" y="2491312"/>
              <a:ext cx="920676" cy="970"/>
            </a:xfrm>
            <a:prstGeom prst="line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AA6BC25-4498-9959-1B50-8EDC6D03A43E}"/>
                </a:ext>
              </a:extLst>
            </p:cNvPr>
            <p:cNvCxnSpPr>
              <a:cxnSpLocks/>
              <a:stCxn id="98" idx="4"/>
              <a:endCxn id="97" idx="0"/>
            </p:cNvCxnSpPr>
            <p:nvPr/>
          </p:nvCxnSpPr>
          <p:spPr>
            <a:xfrm>
              <a:off x="10457289" y="1968395"/>
              <a:ext cx="308" cy="1024780"/>
            </a:xfrm>
            <a:prstGeom prst="line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7199FDC-67F5-9CFD-6B67-E06F2771E122}"/>
              </a:ext>
            </a:extLst>
          </p:cNvPr>
          <p:cNvGrpSpPr/>
          <p:nvPr/>
        </p:nvGrpSpPr>
        <p:grpSpPr>
          <a:xfrm>
            <a:off x="9416676" y="4225092"/>
            <a:ext cx="2453408" cy="1779026"/>
            <a:chOff x="9416676" y="4225092"/>
            <a:chExt cx="2453408" cy="1779026"/>
          </a:xfrm>
        </p:grpSpPr>
        <p:pic>
          <p:nvPicPr>
            <p:cNvPr id="132" name="Picture 131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088F7E0F-4844-E8C3-18BE-A138BD2A6B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10120557" y="4225092"/>
              <a:ext cx="523188" cy="523188"/>
            </a:xfrm>
            <a:prstGeom prst="flowChartConnector">
              <a:avLst/>
            </a:prstGeom>
          </p:spPr>
        </p:pic>
        <p:pic>
          <p:nvPicPr>
            <p:cNvPr id="133" name="Picture 132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6628D1FC-3521-20E5-4A8D-2AF50BE060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10570247" y="4226062"/>
              <a:ext cx="523188" cy="523188"/>
            </a:xfrm>
            <a:prstGeom prst="flowChartConnector">
              <a:avLst/>
            </a:prstGeom>
          </p:spPr>
        </p:pic>
        <p:pic>
          <p:nvPicPr>
            <p:cNvPr id="135" name="Picture 134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C5F10FB3-CB4D-B175-98F0-195213FE9E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67650" r="36377" b="11297"/>
            <a:stretch/>
          </p:blipFill>
          <p:spPr>
            <a:xfrm>
              <a:off x="10881226" y="5468793"/>
              <a:ext cx="523188" cy="523188"/>
            </a:xfrm>
            <a:prstGeom prst="flowChartConnector">
              <a:avLst/>
            </a:prstGeom>
          </p:spPr>
        </p:pic>
        <p:pic>
          <p:nvPicPr>
            <p:cNvPr id="134" name="Picture 133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9F89D03F-4782-53F9-E5C7-D92ABE451A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7" t="39474" r="66656" b="39474"/>
            <a:stretch/>
          </p:blipFill>
          <p:spPr>
            <a:xfrm>
              <a:off x="11346896" y="5480930"/>
              <a:ext cx="523188" cy="523188"/>
            </a:xfrm>
            <a:prstGeom prst="flowChartConnector">
              <a:avLst/>
            </a:prstGeom>
          </p:spPr>
        </p:pic>
        <p:pic>
          <p:nvPicPr>
            <p:cNvPr id="136" name="Picture 135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7BBACFD1-8E86-C2A2-A3DE-C5AF0C73E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7" t="39474" r="36377" b="39474"/>
            <a:stretch/>
          </p:blipFill>
          <p:spPr>
            <a:xfrm>
              <a:off x="9416676" y="5460253"/>
              <a:ext cx="523188" cy="523188"/>
            </a:xfrm>
            <a:prstGeom prst="flowChartConnector">
              <a:avLst/>
            </a:prstGeom>
          </p:spPr>
        </p:pic>
        <p:pic>
          <p:nvPicPr>
            <p:cNvPr id="137" name="Picture 136" descr="A group of people's faces&#10;&#10;Description automatically generated">
              <a:extLst>
                <a:ext uri="{FF2B5EF4-FFF2-40B4-BE49-F238E27FC236}">
                  <a16:creationId xmlns:a16="http://schemas.microsoft.com/office/drawing/2014/main" id="{74F2B288-DB9D-67AE-E1EE-A91D4F5439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781" t="39474" r="5972" b="39474"/>
            <a:stretch/>
          </p:blipFill>
          <p:spPr>
            <a:xfrm>
              <a:off x="9882038" y="5467940"/>
              <a:ext cx="523188" cy="523188"/>
            </a:xfrm>
            <a:prstGeom prst="flowChartConnector">
              <a:avLst/>
            </a:prstGeom>
          </p:spPr>
        </p:pic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2CC04D2-5117-CF49-E065-1E99098934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6481" y="4773912"/>
              <a:ext cx="580336" cy="694028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773AAE6-F806-F27A-AB81-C429F6A3FC6C}"/>
                </a:ext>
              </a:extLst>
            </p:cNvPr>
            <p:cNvCxnSpPr>
              <a:cxnSpLocks/>
            </p:cNvCxnSpPr>
            <p:nvPr/>
          </p:nvCxnSpPr>
          <p:spPr>
            <a:xfrm>
              <a:off x="10720364" y="4783052"/>
              <a:ext cx="579230" cy="673604"/>
            </a:xfrm>
            <a:prstGeom prst="line">
              <a:avLst/>
            </a:prstGeom>
            <a:ln w="381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795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6EA48-8AE4-3014-FB7A-AC4B8E869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Project idea #2 Temporal aggregation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6FE02-5443-6732-8AF7-D477DE600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9685" y="1642299"/>
            <a:ext cx="3939988" cy="4092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bg1"/>
                </a:solidFill>
              </a:rPr>
              <a:t>Research question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How much information is lost by aggregating a temporal network?</a:t>
            </a:r>
          </a:p>
        </p:txBody>
      </p:sp>
      <p:pic>
        <p:nvPicPr>
          <p:cNvPr id="2050" name="Picture 2" descr="Free Photos | Clock that seems to disappear">
            <a:extLst>
              <a:ext uri="{FF2B5EF4-FFF2-40B4-BE49-F238E27FC236}">
                <a16:creationId xmlns:a16="http://schemas.microsoft.com/office/drawing/2014/main" id="{1798A0B1-69E6-BC95-D30F-3821187FF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91" y="1589461"/>
            <a:ext cx="6391450" cy="44622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891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C08F7-500F-9F39-F671-0C5851AF0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26A2C-5E04-D384-3F3C-92A7880054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Science migrations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2F68E-1BED-05A4-BB6D-DEC4879ABD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56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86CA-1F01-B255-EF17-8DC55560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31E0-39D4-2B71-0447-C2BAE81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race towards AI adoption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86EFF7-1FE1-FFF7-0A03-73D10BCE20E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Nations worldwide are mobilizing to harness the power of </a:t>
                </a:r>
                <a:r>
                  <a:rPr lang="en-US" b="1"/>
                  <a:t>artificial intelligence</a:t>
                </a:r>
                <a:r>
                  <a:rPr lang="en-US"/>
                  <a:t> </a:t>
                </a:r>
                <a:r>
                  <a:rPr lang="en-US" dirty="0"/>
                  <a:t>given its massive potential to shape global competitiveness over the coming decades.</a:t>
                </a:r>
              </a:p>
              <a:p>
                <a:r>
                  <a:rPr lang="en-US" dirty="0"/>
                  <a:t>In this work, we analyze a dataset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b="1" dirty="0"/>
                  <a:t> million papers</a:t>
                </a:r>
                <a:r>
                  <a:rPr lang="en-US" dirty="0"/>
                  <a:t> published between 1990 and 2019, whose discipline is specified as AI according to Microsoft Academic Graph.</a:t>
                </a:r>
              </a:p>
              <a:p>
                <a:r>
                  <a:rPr lang="en-US" dirty="0"/>
                  <a:t>We will focus on the impact of particular </a:t>
                </a:r>
                <a:r>
                  <a:rPr lang="en-US" b="1" dirty="0"/>
                  <a:t>cities</a:t>
                </a:r>
                <a:r>
                  <a:rPr lang="en-US" dirty="0"/>
                  <a:t> on the global AI research effort. We assign each paper to the city of the main affiliation of the </a:t>
                </a:r>
                <a:r>
                  <a:rPr lang="en-US" b="1" dirty="0"/>
                  <a:t>last author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In particular, we will be interested in a distinction between </a:t>
                </a:r>
                <a:r>
                  <a:rPr lang="en-US" b="1" dirty="0">
                    <a:solidFill>
                      <a:srgbClr val="FF2F2F"/>
                    </a:solidFill>
                  </a:rPr>
                  <a:t>Eastern</a:t>
                </a:r>
                <a:r>
                  <a:rPr lang="en-US" dirty="0"/>
                  <a:t> and </a:t>
                </a:r>
                <a:r>
                  <a:rPr lang="en-US" b="1" dirty="0">
                    <a:solidFill>
                      <a:srgbClr val="6494B8"/>
                    </a:solidFill>
                  </a:rPr>
                  <a:t>Western </a:t>
                </a:r>
                <a:r>
                  <a:rPr lang="en-US" dirty="0"/>
                  <a:t>cities in this regard.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86EFF7-1FE1-FFF7-0A03-73D10BCE20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28EC3-569C-D595-6633-9045ED2ADA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B. </a:t>
            </a:r>
            <a:r>
              <a:rPr lang="en-US" dirty="0" err="1"/>
              <a:t>AlShebli</a:t>
            </a:r>
            <a:r>
              <a:rPr lang="en-US" dirty="0"/>
              <a:t>, E. Cheng, M. Waniek, R. Jagannathan, P. Hernández-Lagos, T. </a:t>
            </a:r>
            <a:r>
              <a:rPr lang="en-US" dirty="0" err="1"/>
              <a:t>Rahwan</a:t>
            </a:r>
            <a:r>
              <a:rPr lang="en-US" dirty="0"/>
              <a:t>. </a:t>
            </a:r>
            <a:r>
              <a:rPr lang="en-US" b="1" dirty="0"/>
              <a:t>Beijing’s central role in global artificial intelligence research.</a:t>
            </a:r>
            <a:r>
              <a:rPr lang="en-US" dirty="0"/>
              <a:t> </a:t>
            </a:r>
            <a:r>
              <a:rPr lang="en-US" i="1" dirty="0"/>
              <a:t>Scientific reports</a:t>
            </a:r>
            <a:r>
              <a:rPr lang="en-US" dirty="0"/>
              <a:t> (2022)</a:t>
            </a:r>
          </a:p>
        </p:txBody>
      </p:sp>
      <p:pic>
        <p:nvPicPr>
          <p:cNvPr id="2050" name="Picture 2" descr="What is AI (artificial intelligence)? | Live Science">
            <a:extLst>
              <a:ext uri="{FF2B5EF4-FFF2-40B4-BE49-F238E27FC236}">
                <a16:creationId xmlns:a16="http://schemas.microsoft.com/office/drawing/2014/main" id="{E636AA35-F7CC-F77A-653A-9532D0628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010" y="1097280"/>
            <a:ext cx="5048620" cy="283984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4" name="Picture 6" descr="An example of three-level hierarchies: large stack (macroscale) of... |  Download Scientific Diagram">
            <a:extLst>
              <a:ext uri="{FF2B5EF4-FFF2-40B4-BE49-F238E27FC236}">
                <a16:creationId xmlns:a16="http://schemas.microsoft.com/office/drawing/2014/main" id="{6511332B-6F1C-D4F3-522C-7D206E02F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657" y="1496845"/>
            <a:ext cx="5048621" cy="33677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6" name="Picture 8" descr="100+ City Images [4K] | Download Free Images &amp; Stock Photos on Unsplash">
            <a:extLst>
              <a:ext uri="{FF2B5EF4-FFF2-40B4-BE49-F238E27FC236}">
                <a16:creationId xmlns:a16="http://schemas.microsoft.com/office/drawing/2014/main" id="{B1E90503-3935-B155-8966-F12C7FE7A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333" y="2424288"/>
            <a:ext cx="5048621" cy="310507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8" name="Picture 10" descr="East Vs West Painting by Stanley Morrison - Fine Art America">
            <a:extLst>
              <a:ext uri="{FF2B5EF4-FFF2-40B4-BE49-F238E27FC236}">
                <a16:creationId xmlns:a16="http://schemas.microsoft.com/office/drawing/2014/main" id="{91BD6455-6705-2A93-9390-A83FE6E61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9" b="8804"/>
          <a:stretch/>
        </p:blipFill>
        <p:spPr bwMode="auto">
          <a:xfrm>
            <a:off x="7019982" y="3089079"/>
            <a:ext cx="5048620" cy="310507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503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86CA-1F01-B255-EF17-8DC55560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31E0-39D4-2B71-0447-C2BAE81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20 AI 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6EFF7-1FE1-FFF7-0A03-73D10BCE2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6" y="1097280"/>
            <a:ext cx="3430846" cy="5395594"/>
          </a:xfrm>
        </p:spPr>
        <p:txBody>
          <a:bodyPr>
            <a:normAutofit/>
          </a:bodyPr>
          <a:lstStyle/>
          <a:p>
            <a:r>
              <a:rPr lang="en-US" dirty="0"/>
              <a:t>We first investigate what </a:t>
            </a:r>
            <a:r>
              <a:rPr lang="en-US" b="1" dirty="0"/>
              <a:t>cities</a:t>
            </a:r>
            <a:r>
              <a:rPr lang="en-US" dirty="0"/>
              <a:t> are crucial in AI research, noting whether they are </a:t>
            </a:r>
            <a:r>
              <a:rPr lang="en-US" b="1" dirty="0">
                <a:solidFill>
                  <a:srgbClr val="FF2F2F"/>
                </a:solidFill>
              </a:rPr>
              <a:t>East</a:t>
            </a:r>
            <a:r>
              <a:rPr lang="en-US" dirty="0"/>
              <a:t> or </a:t>
            </a:r>
            <a:r>
              <a:rPr lang="en-US" b="1" dirty="0">
                <a:solidFill>
                  <a:srgbClr val="6494B8"/>
                </a:solidFill>
              </a:rPr>
              <a:t>West</a:t>
            </a:r>
            <a:r>
              <a:rPr lang="en-US" dirty="0"/>
              <a:t>.</a:t>
            </a:r>
          </a:p>
          <a:p>
            <a:r>
              <a:rPr lang="en-US" dirty="0"/>
              <a:t>We assess them based on:</a:t>
            </a:r>
          </a:p>
          <a:p>
            <a:pPr lvl="1"/>
            <a:r>
              <a:rPr lang="en-US" b="1" dirty="0"/>
              <a:t>Impact</a:t>
            </a:r>
            <a:r>
              <a:rPr lang="en-US" dirty="0"/>
              <a:t> – total number of citations</a:t>
            </a:r>
          </a:p>
          <a:p>
            <a:pPr lvl="1"/>
            <a:r>
              <a:rPr lang="en-US" b="1" dirty="0"/>
              <a:t>Productivity</a:t>
            </a:r>
            <a:r>
              <a:rPr lang="en-US" dirty="0"/>
              <a:t> – total number of AI papers published</a:t>
            </a:r>
          </a:p>
          <a:p>
            <a:pPr lvl="1"/>
            <a:r>
              <a:rPr lang="en-US" b="1" dirty="0"/>
              <a:t>AI scientists </a:t>
            </a:r>
            <a:r>
              <a:rPr lang="en-US" dirty="0"/>
              <a:t>– the number of researchers affiliated with them</a:t>
            </a:r>
          </a:p>
          <a:p>
            <a:r>
              <a:rPr lang="en-US" dirty="0"/>
              <a:t>According to all three criteria, </a:t>
            </a:r>
            <a:r>
              <a:rPr lang="en-US" b="1" dirty="0"/>
              <a:t>Beijing</a:t>
            </a:r>
            <a:r>
              <a:rPr lang="en-US" dirty="0"/>
              <a:t> is the clear winner.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28EC3-569C-D595-6633-9045ED2ADA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B. </a:t>
            </a:r>
            <a:r>
              <a:rPr lang="en-US" dirty="0" err="1"/>
              <a:t>AlShebli</a:t>
            </a:r>
            <a:r>
              <a:rPr lang="en-US" dirty="0"/>
              <a:t>, E. Cheng, M. Waniek, R. Jagannathan, P. Hernández-Lagos, T. </a:t>
            </a:r>
            <a:r>
              <a:rPr lang="en-US" dirty="0" err="1"/>
              <a:t>Rahwan</a:t>
            </a:r>
            <a:r>
              <a:rPr lang="en-US" dirty="0"/>
              <a:t>. </a:t>
            </a:r>
            <a:r>
              <a:rPr lang="en-US" b="1" dirty="0"/>
              <a:t>Beijing’s central role in global artificial intelligence research.</a:t>
            </a:r>
            <a:r>
              <a:rPr lang="en-US" dirty="0"/>
              <a:t> </a:t>
            </a:r>
            <a:r>
              <a:rPr lang="en-US" i="1" dirty="0"/>
              <a:t>Scientific reports</a:t>
            </a:r>
            <a:r>
              <a:rPr lang="en-US" dirty="0"/>
              <a:t> (2022)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DD2C04-DD7D-8AC9-AE28-E7EEC41F8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902" y="1022049"/>
            <a:ext cx="8320967" cy="257620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B56947-C6DF-26C0-1B28-1ED034D13F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0"/>
          <a:stretch/>
        </p:blipFill>
        <p:spPr>
          <a:xfrm>
            <a:off x="3751902" y="3783123"/>
            <a:ext cx="8320969" cy="270975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49CCDD-4C25-C20B-4BEA-86A420DC50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8" r="233"/>
          <a:stretch/>
        </p:blipFill>
        <p:spPr>
          <a:xfrm>
            <a:off x="3821607" y="2373316"/>
            <a:ext cx="8320966" cy="258342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366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86CA-1F01-B255-EF17-8DC55560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31E0-39D4-2B71-0447-C2BAE81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 between 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6EFF7-1FE1-FFF7-0A03-73D10BCE20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now analyze the </a:t>
            </a:r>
            <a:r>
              <a:rPr lang="en-US" b="1" dirty="0"/>
              <a:t>structure of citations</a:t>
            </a:r>
            <a:r>
              <a:rPr lang="en-US" dirty="0"/>
              <a:t> between cities.</a:t>
            </a:r>
          </a:p>
          <a:p>
            <a:r>
              <a:rPr lang="en-US" dirty="0"/>
              <a:t>Eastern cities seem to have relatively </a:t>
            </a:r>
            <a:r>
              <a:rPr lang="en-US" b="1" dirty="0"/>
              <a:t>small impact </a:t>
            </a:r>
            <a:r>
              <a:rPr lang="en-US" dirty="0"/>
              <a:t>on Western cities (except for Beijing).</a:t>
            </a:r>
          </a:p>
          <a:p>
            <a:r>
              <a:rPr lang="en-US" dirty="0"/>
              <a:t>Beijing cites all other top cities massively. Excluding citations to itself, 45% of its citations are to Eastern cities, and 55% are to Western ones, suggesting that builds on knowledge produced </a:t>
            </a:r>
            <a:r>
              <a:rPr lang="en-US" b="1" dirty="0"/>
              <a:t>across the globe</a:t>
            </a:r>
            <a:r>
              <a:rPr lang="en-US" dirty="0"/>
              <a:t>.</a:t>
            </a:r>
          </a:p>
          <a:p>
            <a:r>
              <a:rPr lang="en-US" dirty="0"/>
              <a:t>Each city </a:t>
            </a:r>
            <a:r>
              <a:rPr lang="en-US" b="1" dirty="0"/>
              <a:t>cites itself heavily</a:t>
            </a:r>
            <a:r>
              <a:rPr lang="en-US" dirty="0"/>
              <a:t>. This home bias is interesting given that communication technologies should, at least in principle, render distance ineffectual. </a:t>
            </a:r>
          </a:p>
          <a:p>
            <a:r>
              <a:rPr lang="en-US" dirty="0"/>
              <a:t>Findings are clear when we compare observed values with </a:t>
            </a:r>
            <a:r>
              <a:rPr lang="en-US" b="1" dirty="0"/>
              <a:t>random citations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28EC3-569C-D595-6633-9045ED2ADA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B. </a:t>
            </a:r>
            <a:r>
              <a:rPr lang="en-US" dirty="0" err="1"/>
              <a:t>AlShebli</a:t>
            </a:r>
            <a:r>
              <a:rPr lang="en-US" dirty="0"/>
              <a:t>, E. Cheng, M. Waniek, R. Jagannathan, P. Hernández-Lagos, T. </a:t>
            </a:r>
            <a:r>
              <a:rPr lang="en-US" dirty="0" err="1"/>
              <a:t>Rahwan</a:t>
            </a:r>
            <a:r>
              <a:rPr lang="en-US" dirty="0"/>
              <a:t>. </a:t>
            </a:r>
            <a:r>
              <a:rPr lang="en-US" b="1" dirty="0"/>
              <a:t>Beijing’s central role in global artificial intelligence research.</a:t>
            </a:r>
            <a:r>
              <a:rPr lang="en-US" dirty="0"/>
              <a:t> </a:t>
            </a:r>
            <a:r>
              <a:rPr lang="en-US" i="1" dirty="0"/>
              <a:t>Scientific reports</a:t>
            </a:r>
            <a:r>
              <a:rPr lang="en-US" dirty="0"/>
              <a:t> (2022)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BD8BBB-6887-4198-211F-DD357C15D5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25"/>
          <a:stretch/>
        </p:blipFill>
        <p:spPr>
          <a:xfrm>
            <a:off x="6049264" y="1097280"/>
            <a:ext cx="5462369" cy="423261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D8FE548-14B8-F729-EC03-DD9129099C75}"/>
              </a:ext>
            </a:extLst>
          </p:cNvPr>
          <p:cNvSpPr/>
          <p:nvPr/>
        </p:nvSpPr>
        <p:spPr>
          <a:xfrm>
            <a:off x="7103225" y="2443942"/>
            <a:ext cx="1571105" cy="187036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FA0A3D4-3263-08E5-0AAD-F78AE692309B}"/>
              </a:ext>
            </a:extLst>
          </p:cNvPr>
          <p:cNvSpPr/>
          <p:nvPr/>
        </p:nvSpPr>
        <p:spPr>
          <a:xfrm>
            <a:off x="7132320" y="1145386"/>
            <a:ext cx="3844636" cy="18049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58CFA97-6917-50A1-83D1-995EDDCE6229}"/>
              </a:ext>
            </a:extLst>
          </p:cNvPr>
          <p:cNvSpPr/>
          <p:nvPr/>
        </p:nvSpPr>
        <p:spPr>
          <a:xfrm rot="2347386">
            <a:off x="6625811" y="2603965"/>
            <a:ext cx="4877124" cy="25453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0ED9ED-0570-685D-83E9-8F053E88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76"/>
          <a:stretch/>
        </p:blipFill>
        <p:spPr>
          <a:xfrm>
            <a:off x="6351594" y="1914290"/>
            <a:ext cx="5665260" cy="423261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78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86CA-1F01-B255-EF17-8DC55560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31E0-39D4-2B71-0447-C2BAE81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Migrations and collaborations between 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6EFF7-1FE1-FFF7-0A03-73D10BCE2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6" y="1097280"/>
            <a:ext cx="5825516" cy="5395594"/>
          </a:xfrm>
        </p:spPr>
        <p:txBody>
          <a:bodyPr/>
          <a:lstStyle/>
          <a:p>
            <a:r>
              <a:rPr lang="en-US" dirty="0"/>
              <a:t>We now analyze </a:t>
            </a:r>
            <a:r>
              <a:rPr lang="en-US" b="1" dirty="0"/>
              <a:t>migrations</a:t>
            </a:r>
            <a:r>
              <a:rPr lang="en-US" dirty="0"/>
              <a:t> of AI scientists.</a:t>
            </a:r>
          </a:p>
          <a:p>
            <a:r>
              <a:rPr lang="en-US" dirty="0"/>
              <a:t>Vast majority of AI scientists who were in any given city in 2015 </a:t>
            </a:r>
            <a:r>
              <a:rPr lang="en-US" b="1" dirty="0"/>
              <a:t>remained</a:t>
            </a:r>
            <a:r>
              <a:rPr lang="en-US" dirty="0"/>
              <a:t> in that city in 2019.</a:t>
            </a:r>
          </a:p>
          <a:p>
            <a:r>
              <a:rPr lang="en-US" dirty="0"/>
              <a:t>Most migration of AI scientists occurs between </a:t>
            </a:r>
            <a:r>
              <a:rPr lang="en-US" b="1" dirty="0"/>
              <a:t>Eastern cities </a:t>
            </a:r>
            <a:r>
              <a:rPr lang="en-US" dirty="0"/>
              <a:t>(except Seoul).</a:t>
            </a:r>
          </a:p>
          <a:p>
            <a:r>
              <a:rPr lang="en-US" dirty="0"/>
              <a:t>Beijing stands out as </a:t>
            </a:r>
            <a:r>
              <a:rPr lang="en-US" b="1" dirty="0"/>
              <a:t>attracting</a:t>
            </a:r>
            <a:r>
              <a:rPr lang="en-US" dirty="0"/>
              <a:t> and </a:t>
            </a:r>
            <a:r>
              <a:rPr lang="en-US" b="1" dirty="0"/>
              <a:t>supplying</a:t>
            </a:r>
            <a:r>
              <a:rPr lang="en-US" dirty="0"/>
              <a:t> the largest number of AI scientists.</a:t>
            </a:r>
          </a:p>
          <a:p>
            <a:r>
              <a:rPr lang="en-US" dirty="0"/>
              <a:t>We now switch the perspective to</a:t>
            </a:r>
            <a:r>
              <a:rPr lang="en-US" b="1" dirty="0"/>
              <a:t> scientific collaborations </a:t>
            </a:r>
            <a:r>
              <a:rPr lang="en-US" dirty="0"/>
              <a:t>between cities.</a:t>
            </a:r>
          </a:p>
          <a:p>
            <a:r>
              <a:rPr lang="en-US" dirty="0"/>
              <a:t>Both Eastern and Western cities </a:t>
            </a:r>
            <a:r>
              <a:rPr lang="en-US" b="1" dirty="0"/>
              <a:t>collaborate frequently </a:t>
            </a:r>
            <a:r>
              <a:rPr lang="en-US" dirty="0"/>
              <a:t>within their own clusters.</a:t>
            </a:r>
          </a:p>
          <a:p>
            <a:r>
              <a:rPr lang="en-US" dirty="0"/>
              <a:t>Beijing emerges as a </a:t>
            </a:r>
            <a:r>
              <a:rPr lang="en-US" b="1" dirty="0"/>
              <a:t>hub</a:t>
            </a:r>
            <a:r>
              <a:rPr lang="en-US" dirty="0"/>
              <a:t>, not only for Eastern cities but also for a few Western ones.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28EC3-569C-D595-6633-9045ED2ADA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B. </a:t>
            </a:r>
            <a:r>
              <a:rPr lang="en-US" dirty="0" err="1"/>
              <a:t>AlShebli</a:t>
            </a:r>
            <a:r>
              <a:rPr lang="en-US" dirty="0"/>
              <a:t>, E. Cheng, M. Waniek, R. Jagannathan, P. Hernández-Lagos, T. </a:t>
            </a:r>
            <a:r>
              <a:rPr lang="en-US" dirty="0" err="1"/>
              <a:t>Rahwan</a:t>
            </a:r>
            <a:r>
              <a:rPr lang="en-US" dirty="0"/>
              <a:t>. </a:t>
            </a:r>
            <a:r>
              <a:rPr lang="en-US" b="1" dirty="0"/>
              <a:t>Beijing’s central role in global artificial intelligence research.</a:t>
            </a:r>
            <a:r>
              <a:rPr lang="en-US" dirty="0"/>
              <a:t> </a:t>
            </a:r>
            <a:r>
              <a:rPr lang="en-US" i="1" dirty="0"/>
              <a:t>Scientific reports</a:t>
            </a:r>
            <a:r>
              <a:rPr lang="en-US" dirty="0"/>
              <a:t> (2022)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98C6C6-14DB-4654-A7E3-39EF924E22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625"/>
          <a:stretch/>
        </p:blipFill>
        <p:spPr>
          <a:xfrm>
            <a:off x="6204495" y="1097280"/>
            <a:ext cx="5756654" cy="41452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629F47-BA1D-6D1F-AFF7-A608A91017CE}"/>
              </a:ext>
            </a:extLst>
          </p:cNvPr>
          <p:cNvSpPr/>
          <p:nvPr/>
        </p:nvSpPr>
        <p:spPr>
          <a:xfrm rot="2347386">
            <a:off x="6787346" y="2729833"/>
            <a:ext cx="5265033" cy="254535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666932-0E3C-510D-F7EE-F802CCE880D2}"/>
              </a:ext>
            </a:extLst>
          </p:cNvPr>
          <p:cNvSpPr/>
          <p:nvPr/>
        </p:nvSpPr>
        <p:spPr>
          <a:xfrm>
            <a:off x="7297272" y="1135824"/>
            <a:ext cx="1678610" cy="1361349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D6A29B-38B9-9AAE-9217-4EF76C7C2C6B}"/>
              </a:ext>
            </a:extLst>
          </p:cNvPr>
          <p:cNvSpPr/>
          <p:nvPr/>
        </p:nvSpPr>
        <p:spPr>
          <a:xfrm>
            <a:off x="7297272" y="1180929"/>
            <a:ext cx="4210431" cy="168119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9800063-0C1C-69F3-6AFD-1E65C4136469}"/>
              </a:ext>
            </a:extLst>
          </p:cNvPr>
          <p:cNvSpPr/>
          <p:nvPr/>
        </p:nvSpPr>
        <p:spPr>
          <a:xfrm>
            <a:off x="7331602" y="1174368"/>
            <a:ext cx="209123" cy="3332025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DAE23D-0E82-935A-CC59-A2E67331A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624" r="1"/>
          <a:stretch/>
        </p:blipFill>
        <p:spPr>
          <a:xfrm>
            <a:off x="6308356" y="2204155"/>
            <a:ext cx="5756654" cy="41452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3674FDE-E460-C184-15BD-DCE993790C98}"/>
              </a:ext>
            </a:extLst>
          </p:cNvPr>
          <p:cNvSpPr/>
          <p:nvPr/>
        </p:nvSpPr>
        <p:spPr>
          <a:xfrm>
            <a:off x="7418999" y="2244052"/>
            <a:ext cx="1678610" cy="1361349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CB3FE04-97FF-D2A1-2513-9E10045A76B9}"/>
              </a:ext>
            </a:extLst>
          </p:cNvPr>
          <p:cNvSpPr/>
          <p:nvPr/>
        </p:nvSpPr>
        <p:spPr>
          <a:xfrm>
            <a:off x="9097609" y="3605401"/>
            <a:ext cx="2502766" cy="2024515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59BD16E-93C5-FDC4-F82F-B42A94BCC3F2}"/>
              </a:ext>
            </a:extLst>
          </p:cNvPr>
          <p:cNvSpPr/>
          <p:nvPr/>
        </p:nvSpPr>
        <p:spPr>
          <a:xfrm>
            <a:off x="7418999" y="2277030"/>
            <a:ext cx="4210431" cy="168119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3FBDEE5-C8D6-12FD-F8CF-0885FA3318D7}"/>
              </a:ext>
            </a:extLst>
          </p:cNvPr>
          <p:cNvSpPr/>
          <p:nvPr/>
        </p:nvSpPr>
        <p:spPr>
          <a:xfrm>
            <a:off x="7453329" y="2270469"/>
            <a:ext cx="209123" cy="3332025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71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86CA-1F01-B255-EF17-8DC55560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31E0-39D4-2B71-0447-C2BAE81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East-West betweenness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86EFF7-1FE1-FFF7-0A03-73D10BCE20E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that Beijing seems to have strong ties with </a:t>
                </a:r>
                <a:r>
                  <a:rPr lang="en-US" b="1" dirty="0"/>
                  <a:t>both Eastern and Western cities</a:t>
                </a:r>
                <a:r>
                  <a:rPr lang="en-US" dirty="0"/>
                  <a:t>, we try to quantify this effect using network analysis.</a:t>
                </a:r>
              </a:p>
              <a:p>
                <a:r>
                  <a:rPr lang="en-US" dirty="0"/>
                  <a:t>We construct a directed network between cities using </a:t>
                </a:r>
                <a:r>
                  <a:rPr lang="en-US" b="1" dirty="0"/>
                  <a:t>reciprocal weights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be the set of Eastern cities,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be the set of Western cities. The </a:t>
                </a:r>
                <a:r>
                  <a:rPr lang="en-US" b="1" dirty="0"/>
                  <a:t>East-West betweenness </a:t>
                </a:r>
                <a:r>
                  <a:rPr lang="en-US" dirty="0"/>
                  <a:t>of a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is then:</a:t>
                </a:r>
                <a:br>
                  <a:rPr lang="en-US" dirty="0"/>
                </a:b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},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lit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}: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𝑒𝑤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&gt;0</m:t>
                            </m:r>
                          </m:e>
                        </m:eqArr>
                      </m:sub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𝑒𝑤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𝑒𝑤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lit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},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lit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{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}: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𝑤𝑒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&gt;0</m:t>
                            </m:r>
                          </m:e>
                        </m:eqArr>
                      </m:sub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br>
                  <a:rPr lang="en-US" dirty="0"/>
                </a:br>
                <a:r>
                  <a:rPr lang="en-US" dirty="0"/>
                  <a:t>where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</m:sSub>
                  </m:oMath>
                </a14:m>
                <a:r>
                  <a:rPr lang="en-US" dirty="0"/>
                  <a:t> is the set of shortest paths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set of </a:t>
                </a:r>
                <a:r>
                  <a:rPr lang="en-US" b="1" dirty="0"/>
                  <a:t>shortest paths</a:t>
                </a:r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that </a:t>
                </a:r>
                <a:r>
                  <a:rPr lang="en-US" b="1" dirty="0"/>
                  <a:t>run through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86EFF7-1FE1-FFF7-0A03-73D10BCE20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28EC3-569C-D595-6633-9045ED2ADA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B. </a:t>
            </a:r>
            <a:r>
              <a:rPr lang="en-US" dirty="0" err="1"/>
              <a:t>AlShebli</a:t>
            </a:r>
            <a:r>
              <a:rPr lang="en-US" dirty="0"/>
              <a:t>, E. Cheng, M. Waniek, R. Jagannathan, P. Hernández-Lagos, T. </a:t>
            </a:r>
            <a:r>
              <a:rPr lang="en-US" dirty="0" err="1"/>
              <a:t>Rahwan</a:t>
            </a:r>
            <a:r>
              <a:rPr lang="en-US" dirty="0"/>
              <a:t>. </a:t>
            </a:r>
            <a:r>
              <a:rPr lang="en-US" b="1" dirty="0"/>
              <a:t>Beijing’s central role in global artificial intelligence research.</a:t>
            </a:r>
            <a:r>
              <a:rPr lang="en-US" dirty="0"/>
              <a:t> </a:t>
            </a:r>
            <a:r>
              <a:rPr lang="en-US" i="1" dirty="0"/>
              <a:t>Scientific reports</a:t>
            </a:r>
            <a:r>
              <a:rPr lang="en-US" dirty="0"/>
              <a:t> (2022)</a:t>
            </a: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B9C44DCA-DE80-AAA2-78AF-39B1F7B94B98}"/>
              </a:ext>
            </a:extLst>
          </p:cNvPr>
          <p:cNvSpPr/>
          <p:nvPr/>
        </p:nvSpPr>
        <p:spPr>
          <a:xfrm rot="18286392">
            <a:off x="8145278" y="3519916"/>
            <a:ext cx="455231" cy="1472325"/>
          </a:xfrm>
          <a:prstGeom prst="upArrow">
            <a:avLst>
              <a:gd name="adj1" fmla="val 34168"/>
              <a:gd name="adj2" fmla="val 75434"/>
            </a:avLst>
          </a:prstGeom>
          <a:solidFill>
            <a:srgbClr val="68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0E4558D7-E536-185E-E454-318CE402FF53}"/>
              </a:ext>
            </a:extLst>
          </p:cNvPr>
          <p:cNvSpPr/>
          <p:nvPr/>
        </p:nvSpPr>
        <p:spPr>
          <a:xfrm rot="18286392" flipH="1" flipV="1">
            <a:off x="9342749" y="4350801"/>
            <a:ext cx="455231" cy="1472325"/>
          </a:xfrm>
          <a:prstGeom prst="upArrow">
            <a:avLst>
              <a:gd name="adj1" fmla="val 34168"/>
              <a:gd name="adj2" fmla="val 75434"/>
            </a:avLst>
          </a:prstGeom>
          <a:solidFill>
            <a:srgbClr val="E26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4CA37E1A-C30D-AFAF-E1A3-7196129BF5E1}"/>
              </a:ext>
            </a:extLst>
          </p:cNvPr>
          <p:cNvSpPr/>
          <p:nvPr/>
        </p:nvSpPr>
        <p:spPr>
          <a:xfrm rot="5400000">
            <a:off x="9247961" y="5302179"/>
            <a:ext cx="455231" cy="1299516"/>
          </a:xfrm>
          <a:prstGeom prst="upArrow">
            <a:avLst>
              <a:gd name="adj1" fmla="val 34168"/>
              <a:gd name="adj2" fmla="val 75434"/>
            </a:avLst>
          </a:prstGeom>
          <a:solidFill>
            <a:srgbClr val="E26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8E566A-CDB7-2ACD-ABD3-2EBC8A2AB623}"/>
              </a:ext>
            </a:extLst>
          </p:cNvPr>
          <p:cNvSpPr/>
          <p:nvPr/>
        </p:nvSpPr>
        <p:spPr>
          <a:xfrm rot="5400000">
            <a:off x="8265206" y="5469488"/>
            <a:ext cx="156325" cy="964898"/>
          </a:xfrm>
          <a:prstGeom prst="rect">
            <a:avLst/>
          </a:prstGeom>
          <a:solidFill>
            <a:srgbClr val="68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A826AA0E-E38C-D4D6-32BE-46AA175D60F7}"/>
              </a:ext>
            </a:extLst>
          </p:cNvPr>
          <p:cNvSpPr/>
          <p:nvPr/>
        </p:nvSpPr>
        <p:spPr>
          <a:xfrm>
            <a:off x="10533277" y="3861338"/>
            <a:ext cx="455231" cy="1468706"/>
          </a:xfrm>
          <a:prstGeom prst="upArrow">
            <a:avLst>
              <a:gd name="adj1" fmla="val 34168"/>
              <a:gd name="adj2" fmla="val 75434"/>
            </a:avLst>
          </a:prstGeom>
          <a:solidFill>
            <a:srgbClr val="E26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8F06BCAD-7744-0E1C-D776-101354A60711}"/>
              </a:ext>
            </a:extLst>
          </p:cNvPr>
          <p:cNvSpPr/>
          <p:nvPr/>
        </p:nvSpPr>
        <p:spPr>
          <a:xfrm>
            <a:off x="10039889" y="3768864"/>
            <a:ext cx="455231" cy="1366122"/>
          </a:xfrm>
          <a:prstGeom prst="upArrow">
            <a:avLst>
              <a:gd name="adj1" fmla="val 34168"/>
              <a:gd name="adj2" fmla="val 75434"/>
            </a:avLst>
          </a:prstGeom>
          <a:solidFill>
            <a:srgbClr val="E26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AF5863-A24B-F413-AFF5-4DD6AC73FBCA}"/>
              </a:ext>
            </a:extLst>
          </p:cNvPr>
          <p:cNvSpPr/>
          <p:nvPr/>
        </p:nvSpPr>
        <p:spPr>
          <a:xfrm rot="7437425">
            <a:off x="9057144" y="2868033"/>
            <a:ext cx="156325" cy="2907323"/>
          </a:xfrm>
          <a:prstGeom prst="rect">
            <a:avLst/>
          </a:prstGeom>
          <a:solidFill>
            <a:srgbClr val="68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91BF9CA2-4ECE-35C0-7532-94A0D0E34DC9}"/>
              </a:ext>
            </a:extLst>
          </p:cNvPr>
          <p:cNvSpPr/>
          <p:nvPr/>
        </p:nvSpPr>
        <p:spPr>
          <a:xfrm rot="18263056">
            <a:off x="8116899" y="3672532"/>
            <a:ext cx="455231" cy="2195830"/>
          </a:xfrm>
          <a:prstGeom prst="upArrow">
            <a:avLst>
              <a:gd name="adj1" fmla="val 34168"/>
              <a:gd name="adj2" fmla="val 75434"/>
            </a:avLst>
          </a:prstGeom>
          <a:solidFill>
            <a:srgbClr val="68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4C085F-580C-2E39-ACD1-516BEDB6DAB0}"/>
              </a:ext>
            </a:extLst>
          </p:cNvPr>
          <p:cNvSpPr/>
          <p:nvPr/>
        </p:nvSpPr>
        <p:spPr>
          <a:xfrm rot="5400000">
            <a:off x="8369454" y="4558431"/>
            <a:ext cx="156325" cy="1699556"/>
          </a:xfrm>
          <a:prstGeom prst="rect">
            <a:avLst/>
          </a:prstGeom>
          <a:solidFill>
            <a:srgbClr val="68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557B1E9-51E1-7701-E08B-471DCAAB99FF}"/>
              </a:ext>
            </a:extLst>
          </p:cNvPr>
          <p:cNvSpPr/>
          <p:nvPr/>
        </p:nvSpPr>
        <p:spPr>
          <a:xfrm>
            <a:off x="7055990" y="5425093"/>
            <a:ext cx="524345" cy="524345"/>
          </a:xfrm>
          <a:prstGeom prst="ellipse">
            <a:avLst/>
          </a:prstGeom>
          <a:solidFill>
            <a:srgbClr val="6896B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83CC3D8-9E82-8121-05FA-B50733016051}"/>
              </a:ext>
            </a:extLst>
          </p:cNvPr>
          <p:cNvSpPr/>
          <p:nvPr/>
        </p:nvSpPr>
        <p:spPr>
          <a:xfrm>
            <a:off x="7055989" y="3319157"/>
            <a:ext cx="524345" cy="524345"/>
          </a:xfrm>
          <a:prstGeom prst="ellipse">
            <a:avLst/>
          </a:prstGeom>
          <a:solidFill>
            <a:srgbClr val="6896B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E37980F-4248-056B-83A0-A96930C5F247}"/>
              </a:ext>
            </a:extLst>
          </p:cNvPr>
          <p:cNvSpPr/>
          <p:nvPr/>
        </p:nvSpPr>
        <p:spPr>
          <a:xfrm>
            <a:off x="10315578" y="3319157"/>
            <a:ext cx="524345" cy="524345"/>
          </a:xfrm>
          <a:prstGeom prst="ellipse">
            <a:avLst/>
          </a:prstGeom>
          <a:solidFill>
            <a:srgbClr val="E2636E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157EC7-7D20-643A-17BE-7793C6F00C5F}"/>
              </a:ext>
            </a:extLst>
          </p:cNvPr>
          <p:cNvSpPr/>
          <p:nvPr/>
        </p:nvSpPr>
        <p:spPr>
          <a:xfrm>
            <a:off x="10315578" y="5425093"/>
            <a:ext cx="524345" cy="524345"/>
          </a:xfrm>
          <a:prstGeom prst="ellipse">
            <a:avLst/>
          </a:prstGeom>
          <a:solidFill>
            <a:srgbClr val="E2636E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420F31-4651-5DE2-CC60-681AFF9B6C30}"/>
              </a:ext>
            </a:extLst>
          </p:cNvPr>
          <p:cNvSpPr txBox="1"/>
          <p:nvPr/>
        </p:nvSpPr>
        <p:spPr>
          <a:xfrm>
            <a:off x="6917059" y="5949438"/>
            <a:ext cx="802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896B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39A5FB-44CC-E7BD-DAB3-67A317615146}"/>
              </a:ext>
            </a:extLst>
          </p:cNvPr>
          <p:cNvSpPr txBox="1"/>
          <p:nvPr/>
        </p:nvSpPr>
        <p:spPr>
          <a:xfrm>
            <a:off x="6783525" y="2984606"/>
            <a:ext cx="107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6896B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Boston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FFDEED-5812-2435-657C-8A02F31FD3C5}"/>
              </a:ext>
            </a:extLst>
          </p:cNvPr>
          <p:cNvSpPr txBox="1"/>
          <p:nvPr/>
        </p:nvSpPr>
        <p:spPr>
          <a:xfrm>
            <a:off x="10116562" y="2984606"/>
            <a:ext cx="930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2636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Tokyo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69CCF2-4D6B-DBEF-97A0-D160B9FAC7FB}"/>
              </a:ext>
            </a:extLst>
          </p:cNvPr>
          <p:cNvSpPr txBox="1"/>
          <p:nvPr/>
        </p:nvSpPr>
        <p:spPr>
          <a:xfrm>
            <a:off x="10052157" y="5949438"/>
            <a:ext cx="1053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2636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Beijing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DC04F15-8CFC-A368-8373-1148EFA81537}"/>
              </a:ext>
            </a:extLst>
          </p:cNvPr>
          <p:cNvCxnSpPr>
            <a:cxnSpLocks/>
          </p:cNvCxnSpPr>
          <p:nvPr/>
        </p:nvCxnSpPr>
        <p:spPr>
          <a:xfrm flipV="1">
            <a:off x="7287548" y="3988308"/>
            <a:ext cx="0" cy="128071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80B3AA0-89B5-BD26-3F26-148168860339}"/>
              </a:ext>
            </a:extLst>
          </p:cNvPr>
          <p:cNvCxnSpPr>
            <a:cxnSpLocks/>
          </p:cNvCxnSpPr>
          <p:nvPr/>
        </p:nvCxnSpPr>
        <p:spPr>
          <a:xfrm flipV="1">
            <a:off x="10587369" y="3988308"/>
            <a:ext cx="0" cy="134173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A19D9DE-064A-4CA2-2877-134B64B108B1}"/>
              </a:ext>
            </a:extLst>
          </p:cNvPr>
          <p:cNvCxnSpPr>
            <a:cxnSpLocks/>
          </p:cNvCxnSpPr>
          <p:nvPr/>
        </p:nvCxnSpPr>
        <p:spPr>
          <a:xfrm flipH="1" flipV="1">
            <a:off x="7532569" y="3869582"/>
            <a:ext cx="2592766" cy="178013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D108871-D2CD-FFBF-2683-7E87FBE6C0B2}"/>
              </a:ext>
            </a:extLst>
          </p:cNvPr>
          <p:cNvCxnSpPr>
            <a:cxnSpLocks/>
          </p:cNvCxnSpPr>
          <p:nvPr/>
        </p:nvCxnSpPr>
        <p:spPr>
          <a:xfrm>
            <a:off x="7768632" y="3665254"/>
            <a:ext cx="2575046" cy="1705724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2B660B8-9E38-DBD8-236A-787498A4D2A2}"/>
              </a:ext>
            </a:extLst>
          </p:cNvPr>
          <p:cNvCxnSpPr>
            <a:cxnSpLocks/>
          </p:cNvCxnSpPr>
          <p:nvPr/>
        </p:nvCxnSpPr>
        <p:spPr>
          <a:xfrm rot="5400000" flipV="1">
            <a:off x="8881375" y="4756226"/>
            <a:ext cx="0" cy="183455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71">
                <a:extLst>
                  <a:ext uri="{FF2B5EF4-FFF2-40B4-BE49-F238E27FC236}">
                    <a16:creationId xmlns:a16="http://schemas.microsoft.com/office/drawing/2014/main" id="{6860317D-7F61-3F4C-8EA0-4E933BA3FBC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352823" y="868408"/>
              <a:ext cx="3635685" cy="211000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1211895">
                      <a:extLst>
                        <a:ext uri="{9D8B030D-6E8A-4147-A177-3AD203B41FA5}">
                          <a16:colId xmlns:a16="http://schemas.microsoft.com/office/drawing/2014/main" val="1525258464"/>
                        </a:ext>
                      </a:extLst>
                    </a:gridCol>
                    <a:gridCol w="1211895">
                      <a:extLst>
                        <a:ext uri="{9D8B030D-6E8A-4147-A177-3AD203B41FA5}">
                          <a16:colId xmlns:a16="http://schemas.microsoft.com/office/drawing/2014/main" val="737314000"/>
                        </a:ext>
                      </a:extLst>
                    </a:gridCol>
                    <a:gridCol w="1211895">
                      <a:extLst>
                        <a:ext uri="{9D8B030D-6E8A-4147-A177-3AD203B41FA5}">
                          <a16:colId xmlns:a16="http://schemas.microsoft.com/office/drawing/2014/main" val="2403759072"/>
                        </a:ext>
                      </a:extLst>
                    </a:gridCol>
                  </a:tblGrid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From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To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Citations</a:t>
                          </a:r>
                        </a:p>
                      </a:txBody>
                      <a:tcPr marL="83714" marR="83714" marT="41857" marB="41857"/>
                    </a:tc>
                    <a:extLst>
                      <a:ext uri="{0D108BD9-81ED-4DB2-BD59-A6C34878D82A}">
                        <a16:rowId xmlns:a16="http://schemas.microsoft.com/office/drawing/2014/main" val="2886445274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Boston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Beijing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marL="83714" marR="83714" marT="41857" marB="41857"/>
                    </a:tc>
                    <a:extLst>
                      <a:ext uri="{0D108BD9-81ED-4DB2-BD59-A6C34878D82A}">
                        <a16:rowId xmlns:a16="http://schemas.microsoft.com/office/drawing/2014/main" val="1657697272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Paris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Boston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marL="83714" marR="83714" marT="41857" marB="41857"/>
                    </a:tc>
                    <a:extLst>
                      <a:ext uri="{0D108BD9-81ED-4DB2-BD59-A6C34878D82A}">
                        <a16:rowId xmlns:a16="http://schemas.microsoft.com/office/drawing/2014/main" val="3551120589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Paris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Beijing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marL="83714" marR="83714" marT="41857" marB="41857"/>
                    </a:tc>
                    <a:extLst>
                      <a:ext uri="{0D108BD9-81ED-4DB2-BD59-A6C34878D82A}">
                        <a16:rowId xmlns:a16="http://schemas.microsoft.com/office/drawing/2014/main" val="3645655983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Beijing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Boston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marL="83714" marR="83714" marT="41857" marB="41857"/>
                    </a:tc>
                    <a:extLst>
                      <a:ext uri="{0D108BD9-81ED-4DB2-BD59-A6C34878D82A}">
                        <a16:rowId xmlns:a16="http://schemas.microsoft.com/office/drawing/2014/main" val="557761134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Beijing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Tokyo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marL="83714" marR="83714" marT="41857" marB="41857"/>
                    </a:tc>
                    <a:extLst>
                      <a:ext uri="{0D108BD9-81ED-4DB2-BD59-A6C34878D82A}">
                        <a16:rowId xmlns:a16="http://schemas.microsoft.com/office/drawing/2014/main" val="41986641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71">
                <a:extLst>
                  <a:ext uri="{FF2B5EF4-FFF2-40B4-BE49-F238E27FC236}">
                    <a16:creationId xmlns:a16="http://schemas.microsoft.com/office/drawing/2014/main" id="{6860317D-7F61-3F4C-8EA0-4E933BA3FB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5665388"/>
                  </p:ext>
                </p:extLst>
              </p:nvPr>
            </p:nvGraphicFramePr>
            <p:xfrm>
              <a:off x="7352823" y="868408"/>
              <a:ext cx="3635685" cy="2110008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1211895">
                      <a:extLst>
                        <a:ext uri="{9D8B030D-6E8A-4147-A177-3AD203B41FA5}">
                          <a16:colId xmlns:a16="http://schemas.microsoft.com/office/drawing/2014/main" val="1525258464"/>
                        </a:ext>
                      </a:extLst>
                    </a:gridCol>
                    <a:gridCol w="1211895">
                      <a:extLst>
                        <a:ext uri="{9D8B030D-6E8A-4147-A177-3AD203B41FA5}">
                          <a16:colId xmlns:a16="http://schemas.microsoft.com/office/drawing/2014/main" val="737314000"/>
                        </a:ext>
                      </a:extLst>
                    </a:gridCol>
                    <a:gridCol w="1211895">
                      <a:extLst>
                        <a:ext uri="{9D8B030D-6E8A-4147-A177-3AD203B41FA5}">
                          <a16:colId xmlns:a16="http://schemas.microsoft.com/office/drawing/2014/main" val="2403759072"/>
                        </a:ext>
                      </a:extLst>
                    </a:gridCol>
                  </a:tblGrid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From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To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Citations</a:t>
                          </a:r>
                        </a:p>
                      </a:txBody>
                      <a:tcPr marL="83714" marR="83714" marT="41857" marB="41857"/>
                    </a:tc>
                    <a:extLst>
                      <a:ext uri="{0D108BD9-81ED-4DB2-BD59-A6C34878D82A}">
                        <a16:rowId xmlns:a16="http://schemas.microsoft.com/office/drawing/2014/main" val="2886445274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Boston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Beijing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714" marR="83714" marT="41857" marB="41857">
                        <a:blipFill>
                          <a:blip r:embed="rId3"/>
                          <a:stretch>
                            <a:fillRect l="-200503" t="-105172" r="-2010" b="-4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7697272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Paris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Boston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714" marR="83714" marT="41857" marB="41857">
                        <a:blipFill>
                          <a:blip r:embed="rId3"/>
                          <a:stretch>
                            <a:fillRect l="-200503" t="-205172" r="-2010" b="-3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120589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Paris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Beijing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714" marR="83714" marT="41857" marB="41857">
                        <a:blipFill>
                          <a:blip r:embed="rId3"/>
                          <a:stretch>
                            <a:fillRect l="-200503" t="-310526" r="-2010" b="-2192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5655983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Beijing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Boston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714" marR="83714" marT="41857" marB="41857">
                        <a:blipFill>
                          <a:blip r:embed="rId3"/>
                          <a:stretch>
                            <a:fillRect l="-200503" t="-403448" r="-2010" b="-1155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7761134"/>
                      </a:ext>
                    </a:extLst>
                  </a:tr>
                  <a:tr h="35166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Beijing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Tokyo</a:t>
                          </a:r>
                        </a:p>
                      </a:txBody>
                      <a:tcPr marL="83714" marR="83714" marT="41857" marB="41857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3714" marR="83714" marT="41857" marB="41857">
                        <a:blipFill>
                          <a:blip r:embed="rId3"/>
                          <a:stretch>
                            <a:fillRect l="-200503" t="-503448" r="-2010" b="-155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9866411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682043D-7B2C-6C74-317C-3927D0580DDB}"/>
                  </a:ext>
                </a:extLst>
              </p:cNvPr>
              <p:cNvSpPr txBox="1"/>
              <p:nvPr/>
            </p:nvSpPr>
            <p:spPr>
              <a:xfrm>
                <a:off x="6803521" y="4571325"/>
                <a:ext cx="385042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682043D-7B2C-6C74-317C-3927D0580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521" y="4571325"/>
                <a:ext cx="385042" cy="5533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E39FC2-AE7C-508E-AB85-4D8B6CDA6E95}"/>
                  </a:ext>
                </a:extLst>
              </p:cNvPr>
              <p:cNvSpPr txBox="1"/>
              <p:nvPr/>
            </p:nvSpPr>
            <p:spPr>
              <a:xfrm>
                <a:off x="10565022" y="4647714"/>
                <a:ext cx="385042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E39FC2-AE7C-508E-AB85-4D8B6CDA6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5022" y="4647714"/>
                <a:ext cx="385042" cy="5549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646EC0F-5F71-F71A-2F68-497F8AF22B64}"/>
                  </a:ext>
                </a:extLst>
              </p:cNvPr>
              <p:cNvSpPr txBox="1"/>
              <p:nvPr/>
            </p:nvSpPr>
            <p:spPr>
              <a:xfrm>
                <a:off x="8577803" y="5699202"/>
                <a:ext cx="527709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646EC0F-5F71-F71A-2F68-497F8AF22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7803" y="5699202"/>
                <a:ext cx="527709" cy="5549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EAAA285-90EC-799E-0DA8-CB76DE938C77}"/>
                  </a:ext>
                </a:extLst>
              </p:cNvPr>
              <p:cNvSpPr txBox="1"/>
              <p:nvPr/>
            </p:nvSpPr>
            <p:spPr>
              <a:xfrm>
                <a:off x="8338794" y="4715667"/>
                <a:ext cx="527709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EAAA285-90EC-799E-0DA8-CB76DE938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794" y="4715667"/>
                <a:ext cx="527709" cy="5533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D8FACF2-00A5-30E6-6661-E79C7724CC11}"/>
                  </a:ext>
                </a:extLst>
              </p:cNvPr>
              <p:cNvSpPr txBox="1"/>
              <p:nvPr/>
            </p:nvSpPr>
            <p:spPr>
              <a:xfrm>
                <a:off x="8912353" y="3995029"/>
                <a:ext cx="385042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D8FACF2-00A5-30E6-6661-E79C7724C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353" y="3995029"/>
                <a:ext cx="385042" cy="553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row: Up 33">
            <a:extLst>
              <a:ext uri="{FF2B5EF4-FFF2-40B4-BE49-F238E27FC236}">
                <a16:creationId xmlns:a16="http://schemas.microsoft.com/office/drawing/2014/main" id="{C0822021-F09D-10B4-1BCC-74A769E27F59}"/>
              </a:ext>
            </a:extLst>
          </p:cNvPr>
          <p:cNvSpPr/>
          <p:nvPr/>
        </p:nvSpPr>
        <p:spPr>
          <a:xfrm>
            <a:off x="10913763" y="3727988"/>
            <a:ext cx="455231" cy="2701515"/>
          </a:xfrm>
          <a:prstGeom prst="upArrow">
            <a:avLst>
              <a:gd name="adj1" fmla="val 34168"/>
              <a:gd name="adj2" fmla="val 75434"/>
            </a:avLst>
          </a:prstGeom>
          <a:solidFill>
            <a:srgbClr val="E26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A28A3A-9D33-AC5D-AA1E-925391A15DE7}"/>
              </a:ext>
            </a:extLst>
          </p:cNvPr>
          <p:cNvSpPr/>
          <p:nvPr/>
        </p:nvSpPr>
        <p:spPr>
          <a:xfrm rot="5400000">
            <a:off x="9174922" y="4416959"/>
            <a:ext cx="156325" cy="3931072"/>
          </a:xfrm>
          <a:prstGeom prst="rect">
            <a:avLst/>
          </a:prstGeom>
          <a:solidFill>
            <a:srgbClr val="689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45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86CA-1F01-B255-EF17-8DC55560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31E0-39D4-2B71-0447-C2BAE81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East-West betweenness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6EFF7-1FE1-FFF7-0A03-73D10BCE2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6" y="1097280"/>
            <a:ext cx="5359368" cy="5395594"/>
          </a:xfrm>
        </p:spPr>
        <p:txBody>
          <a:bodyPr/>
          <a:lstStyle/>
          <a:p>
            <a:r>
              <a:rPr lang="en-US" dirty="0"/>
              <a:t>We now </a:t>
            </a:r>
            <a:r>
              <a:rPr lang="en-US" b="1" dirty="0"/>
              <a:t>visualize betweenness </a:t>
            </a:r>
            <a:r>
              <a:rPr lang="en-US" dirty="0"/>
              <a:t>in our data.</a:t>
            </a:r>
          </a:p>
          <a:p>
            <a:r>
              <a:rPr lang="en-US" dirty="0"/>
              <a:t>Beijing plays a key role in </a:t>
            </a:r>
            <a:r>
              <a:rPr lang="en-US" b="1" dirty="0"/>
              <a:t>transitioning knowledge</a:t>
            </a:r>
            <a:r>
              <a:rPr lang="en-US" dirty="0"/>
              <a:t> between East and West.</a:t>
            </a:r>
          </a:p>
          <a:p>
            <a:r>
              <a:rPr lang="en-US" dirty="0"/>
              <a:t>It also acts as a </a:t>
            </a:r>
            <a:r>
              <a:rPr lang="en-US" b="1" dirty="0"/>
              <a:t>hub</a:t>
            </a:r>
            <a:r>
              <a:rPr lang="en-US" dirty="0"/>
              <a:t> through which AI scientists in the East can reach the West and vice versa.</a:t>
            </a:r>
          </a:p>
          <a:p>
            <a:r>
              <a:rPr lang="en-US" dirty="0"/>
              <a:t>It is also the city where Eastern and Western AI scientists most frequently </a:t>
            </a:r>
            <a:r>
              <a:rPr lang="en-US" b="1" dirty="0"/>
              <a:t>share a co-author</a:t>
            </a:r>
            <a:r>
              <a:rPr lang="en-US" dirty="0"/>
              <a:t>, effectively connecting both parts of the world.</a:t>
            </a:r>
          </a:p>
          <a:p>
            <a:r>
              <a:rPr lang="en-US" dirty="0"/>
              <a:t>In fact, in all three cases Beijing’s East-West betweenness value is greater than the </a:t>
            </a:r>
            <a:r>
              <a:rPr lang="en-US" b="1" dirty="0"/>
              <a:t>combined centrality of all other cities</a:t>
            </a:r>
            <a:r>
              <a:rPr lang="en-US" dirty="0"/>
              <a:t> in absolute terms.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28EC3-569C-D595-6633-9045ED2ADA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B. </a:t>
            </a:r>
            <a:r>
              <a:rPr lang="en-US" dirty="0" err="1"/>
              <a:t>AlShebli</a:t>
            </a:r>
            <a:r>
              <a:rPr lang="en-US" dirty="0"/>
              <a:t>, E. Cheng, M. Waniek, R. Jagannathan, P. Hernández-Lagos, T. </a:t>
            </a:r>
            <a:r>
              <a:rPr lang="en-US" dirty="0" err="1"/>
              <a:t>Rahwan</a:t>
            </a:r>
            <a:r>
              <a:rPr lang="en-US" dirty="0"/>
              <a:t>. </a:t>
            </a:r>
            <a:r>
              <a:rPr lang="en-US" b="1" dirty="0"/>
              <a:t>Beijing’s central role in global artificial intelligence research.</a:t>
            </a:r>
            <a:r>
              <a:rPr lang="en-US" dirty="0"/>
              <a:t> </a:t>
            </a:r>
            <a:r>
              <a:rPr lang="en-US" i="1" dirty="0"/>
              <a:t>Scientific reports</a:t>
            </a:r>
            <a:r>
              <a:rPr lang="en-US" dirty="0"/>
              <a:t> (2022)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959B53F-BF2E-8A88-272F-597C0C3EAE29}"/>
              </a:ext>
            </a:extLst>
          </p:cNvPr>
          <p:cNvGrpSpPr/>
          <p:nvPr/>
        </p:nvGrpSpPr>
        <p:grpSpPr>
          <a:xfrm>
            <a:off x="5877164" y="871804"/>
            <a:ext cx="4360160" cy="5562071"/>
            <a:chOff x="6095999" y="930802"/>
            <a:chExt cx="4360160" cy="556207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7C4BFDF-8E25-4279-0E7E-53BA88AE4B09}"/>
                </a:ext>
              </a:extLst>
            </p:cNvPr>
            <p:cNvSpPr/>
            <p:nvPr/>
          </p:nvSpPr>
          <p:spPr>
            <a:xfrm>
              <a:off x="6095999" y="930802"/>
              <a:ext cx="4356043" cy="55620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Citation network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04A73CC-0940-FEAC-94CD-F99B0EBCDF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7266" r="4315"/>
            <a:stretch/>
          </p:blipFill>
          <p:spPr>
            <a:xfrm>
              <a:off x="8173267" y="5039565"/>
              <a:ext cx="2282892" cy="14233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0778C0-4225-D3E9-B980-BE7D5BD76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90"/>
            <a:stretch/>
          </p:blipFill>
          <p:spPr>
            <a:xfrm>
              <a:off x="6306286" y="948149"/>
              <a:ext cx="4000473" cy="413171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687225-2DE4-757E-1903-A9EA3181D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495" r="4738" b="62152"/>
            <a:stretch/>
          </p:blipFill>
          <p:spPr>
            <a:xfrm>
              <a:off x="6133286" y="5079863"/>
              <a:ext cx="2173236" cy="922753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E52313-DF99-7AA2-D3FE-CE661916BA97}"/>
              </a:ext>
            </a:extLst>
          </p:cNvPr>
          <p:cNvGrpSpPr/>
          <p:nvPr/>
        </p:nvGrpSpPr>
        <p:grpSpPr>
          <a:xfrm>
            <a:off x="6726495" y="942923"/>
            <a:ext cx="4427871" cy="5562071"/>
            <a:chOff x="7094642" y="927414"/>
            <a:chExt cx="4427871" cy="556207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BAB637-C447-0018-02B1-CCDA98AF535A}"/>
                </a:ext>
              </a:extLst>
            </p:cNvPr>
            <p:cNvSpPr/>
            <p:nvPr/>
          </p:nvSpPr>
          <p:spPr>
            <a:xfrm>
              <a:off x="7094642" y="927414"/>
              <a:ext cx="4356043" cy="55620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Migration network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3DC0FBD-BF0C-AE05-30ED-48C494F853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256" t="62742"/>
            <a:stretch/>
          </p:blipFill>
          <p:spPr>
            <a:xfrm>
              <a:off x="7117990" y="5037407"/>
              <a:ext cx="2099886" cy="79038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1A95B28-B1F2-B889-0D1C-7464E067B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117990" y="954797"/>
              <a:ext cx="4324462" cy="409070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D9C4CA8-938B-5ACA-7771-792D8F96B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35814"/>
            <a:stretch/>
          </p:blipFill>
          <p:spPr>
            <a:xfrm>
              <a:off x="9158877" y="5037407"/>
              <a:ext cx="2363636" cy="145207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4BA33B7-694A-1985-2301-A2ECCB886E99}"/>
              </a:ext>
            </a:extLst>
          </p:cNvPr>
          <p:cNvGrpSpPr/>
          <p:nvPr/>
        </p:nvGrpSpPr>
        <p:grpSpPr>
          <a:xfrm>
            <a:off x="7772566" y="1014042"/>
            <a:ext cx="4372445" cy="5562071"/>
            <a:chOff x="7498499" y="883992"/>
            <a:chExt cx="4372445" cy="556207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1082D4-5600-7C1F-3586-89E1C8E46BCD}"/>
                </a:ext>
              </a:extLst>
            </p:cNvPr>
            <p:cNvSpPr/>
            <p:nvPr/>
          </p:nvSpPr>
          <p:spPr>
            <a:xfrm>
              <a:off x="7498499" y="883992"/>
              <a:ext cx="4356043" cy="55620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Collaboration network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B5D7818-1940-CC4F-52B7-DD6D097DE6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8790" r="2837"/>
            <a:stretch/>
          </p:blipFill>
          <p:spPr>
            <a:xfrm>
              <a:off x="9582748" y="4953327"/>
              <a:ext cx="2288196" cy="14926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BC4FE86-242B-CC5E-EEE2-50CD94ECDC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837" r="2144" b="66338"/>
            <a:stretch/>
          </p:blipFill>
          <p:spPr>
            <a:xfrm>
              <a:off x="7523537" y="4993987"/>
              <a:ext cx="2076833" cy="76183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C70CDBA5-7D66-4610-DE96-36DCCC2755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795"/>
            <a:stretch/>
          </p:blipFill>
          <p:spPr>
            <a:xfrm>
              <a:off x="7570327" y="911376"/>
              <a:ext cx="4250944" cy="40918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668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86CA-1F01-B255-EF17-8DC555600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31E0-39D4-2B71-0447-C2BAE81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Center of mass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6EFF7-1FE1-FFF7-0A03-73D10BCE2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6" y="1097280"/>
            <a:ext cx="4345254" cy="5395594"/>
          </a:xfrm>
        </p:spPr>
        <p:txBody>
          <a:bodyPr/>
          <a:lstStyle/>
          <a:p>
            <a:r>
              <a:rPr lang="en-US" dirty="0"/>
              <a:t>We also perform the </a:t>
            </a:r>
            <a:r>
              <a:rPr lang="en-US" b="1" dirty="0"/>
              <a:t>center of mass</a:t>
            </a:r>
            <a:r>
              <a:rPr lang="en-US" dirty="0"/>
              <a:t> analysis, where each city is weighted with its characteristic (impact, productivity, or AI scientists), and we compute the location where forces are balanced for each year.</a:t>
            </a:r>
          </a:p>
          <a:p>
            <a:r>
              <a:rPr lang="en-US" dirty="0"/>
              <a:t>The center of mass tends to </a:t>
            </a:r>
            <a:r>
              <a:rPr lang="en-US" b="1" dirty="0"/>
              <a:t>move eastwards</a:t>
            </a:r>
            <a:r>
              <a:rPr lang="en-US" dirty="0"/>
              <a:t> over the thirty years of our dataset, according to all three considered characteristics.</a:t>
            </a:r>
          </a:p>
          <a:p>
            <a:r>
              <a:rPr lang="en-US" dirty="0"/>
              <a:t>What is more, </a:t>
            </a:r>
            <a:r>
              <a:rPr lang="en-US" b="1" dirty="0"/>
              <a:t>Beijing’s gravitational pull</a:t>
            </a:r>
            <a:r>
              <a:rPr lang="en-US" dirty="0"/>
              <a:t> has increased steadily over the years, reaching hundreds of kilometers annually.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128EC3-569C-D595-6633-9045ED2ADA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B. </a:t>
            </a:r>
            <a:r>
              <a:rPr lang="en-US" dirty="0" err="1"/>
              <a:t>AlShebli</a:t>
            </a:r>
            <a:r>
              <a:rPr lang="en-US" dirty="0"/>
              <a:t>, E. Cheng, M. Waniek, R. Jagannathan, P. Hernández-Lagos, T. </a:t>
            </a:r>
            <a:r>
              <a:rPr lang="en-US" dirty="0" err="1"/>
              <a:t>Rahwan</a:t>
            </a:r>
            <a:r>
              <a:rPr lang="en-US" dirty="0"/>
              <a:t>. </a:t>
            </a:r>
            <a:r>
              <a:rPr lang="en-US" b="1" dirty="0"/>
              <a:t>Beijing’s central role in global artificial intelligence research.</a:t>
            </a:r>
            <a:r>
              <a:rPr lang="en-US" dirty="0"/>
              <a:t> </a:t>
            </a:r>
            <a:r>
              <a:rPr lang="en-US" i="1" dirty="0"/>
              <a:t>Scientific reports</a:t>
            </a:r>
            <a:r>
              <a:rPr lang="en-US" dirty="0"/>
              <a:t> (2022)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51B881-5262-CF13-0F14-89C5A5FB4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137" y="953451"/>
            <a:ext cx="7165816" cy="559847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3343B8-44B8-BC14-A9B5-4552FD6C4B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6866" y="953450"/>
            <a:ext cx="1873087" cy="559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8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6EA48-8AE4-3014-FB7A-AC4B8E869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Project idea #3 Temporal network of scientists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BA236-1B83-E444-1445-6E582C040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62" y="4899794"/>
            <a:ext cx="7048733" cy="18053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bg1"/>
                </a:solidFill>
              </a:rPr>
              <a:t>Research question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How important events in a scientist’s career affect their centrality? </a:t>
            </a:r>
          </a:p>
        </p:txBody>
      </p:sp>
      <p:pic>
        <p:nvPicPr>
          <p:cNvPr id="1026" name="Picture 2" descr="Bedoor AlShebli — NYU Scholars">
            <a:extLst>
              <a:ext uri="{FF2B5EF4-FFF2-40B4-BE49-F238E27FC236}">
                <a16:creationId xmlns:a16="http://schemas.microsoft.com/office/drawing/2014/main" id="{134ABE3B-F0FC-807A-2586-7477AEAB08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9" t="9812" r="19463" b="2688"/>
          <a:stretch/>
        </p:blipFill>
        <p:spPr bwMode="auto">
          <a:xfrm>
            <a:off x="6920785" y="1143000"/>
            <a:ext cx="4542637" cy="454263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811579-4087-A56C-6D7E-531A705423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07" r="98" b="15213"/>
          <a:stretch/>
        </p:blipFill>
        <p:spPr>
          <a:xfrm>
            <a:off x="2202105" y="1143000"/>
            <a:ext cx="1505598" cy="1505874"/>
          </a:xfrm>
          <a:prstGeom prst="ellipse">
            <a:avLst/>
          </a:prstGeom>
          <a:noFill/>
        </p:spPr>
      </p:pic>
      <p:pic>
        <p:nvPicPr>
          <p:cNvPr id="8" name="Picture 7" descr="A person in a suit and tie&#10;&#10;Description automatically generated">
            <a:extLst>
              <a:ext uri="{FF2B5EF4-FFF2-40B4-BE49-F238E27FC236}">
                <a16:creationId xmlns:a16="http://schemas.microsoft.com/office/drawing/2014/main" id="{00FFB5EC-5DA5-AB75-026F-B815F8977E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05" y="2956159"/>
            <a:ext cx="1504792" cy="1505598"/>
          </a:xfrm>
          <a:prstGeom prst="ellipse">
            <a:avLst/>
          </a:prstGeom>
          <a:noFill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E8A237-756F-C49A-EA78-844A30D34D19}"/>
              </a:ext>
            </a:extLst>
          </p:cNvPr>
          <p:cNvCxnSpPr>
            <a:cxnSpLocks/>
            <a:stCxn id="6" idx="5"/>
            <a:endCxn id="31" idx="1"/>
          </p:cNvCxnSpPr>
          <p:nvPr/>
        </p:nvCxnSpPr>
        <p:spPr>
          <a:xfrm>
            <a:off x="3487213" y="2428344"/>
            <a:ext cx="730571" cy="748187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BC8F83-807C-15EE-9AAB-7FCD3BA3A14E}"/>
              </a:ext>
            </a:extLst>
          </p:cNvPr>
          <p:cNvCxnSpPr>
            <a:cxnSpLocks/>
            <a:stCxn id="6" idx="3"/>
            <a:endCxn id="8" idx="7"/>
          </p:cNvCxnSpPr>
          <p:nvPr/>
        </p:nvCxnSpPr>
        <p:spPr>
          <a:xfrm flipH="1">
            <a:off x="1692025" y="2428344"/>
            <a:ext cx="730570" cy="748305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3D6F3B3-C201-388F-4A51-BF5C1D6B071D}"/>
              </a:ext>
            </a:extLst>
          </p:cNvPr>
          <p:cNvSpPr txBox="1"/>
          <p:nvPr/>
        </p:nvSpPr>
        <p:spPr>
          <a:xfrm>
            <a:off x="534136" y="2008350"/>
            <a:ext cx="15231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2015,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2017-2023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C1C822-8752-CC87-74DC-F837C85001E0}"/>
              </a:ext>
            </a:extLst>
          </p:cNvPr>
          <p:cNvSpPr txBox="1"/>
          <p:nvPr/>
        </p:nvSpPr>
        <p:spPr>
          <a:xfrm>
            <a:off x="3936303" y="2008350"/>
            <a:ext cx="16001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2013-2016,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2018, 2019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FDC0C1-C8D7-AB0F-FE38-EA04A7642FB9}"/>
              </a:ext>
            </a:extLst>
          </p:cNvPr>
          <p:cNvSpPr txBox="1"/>
          <p:nvPr/>
        </p:nvSpPr>
        <p:spPr>
          <a:xfrm>
            <a:off x="7079096" y="5715000"/>
            <a:ext cx="4055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Bedoor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AlShebli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York University Abu Dhabi</a:t>
            </a: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F64E70B1-FCD8-0E78-3514-0F768F5C1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412" y="2956159"/>
            <a:ext cx="1504792" cy="1504792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47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DED2E6-3AC3-FAC7-4CF3-56D9B249D2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Link prediction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D51716F-D064-5EDA-6DB5-B560F48292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769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D7B7D6-E959-CE61-7DEA-FBA4626B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prediction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B4DFA4F-4EAF-9DAC-DE8E-0071C5F5661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</a:t>
                </a:r>
                <a:r>
                  <a:rPr lang="en-US" b="1" dirty="0"/>
                  <a:t>link prediction </a:t>
                </a:r>
                <a:r>
                  <a:rPr lang="en-US" dirty="0"/>
                  <a:t>problem is the task of finding missing edges in a given network.</a:t>
                </a:r>
              </a:p>
              <a:p>
                <a:r>
                  <a:rPr lang="en-US" dirty="0"/>
                  <a:t>Typically, one of two different </a:t>
                </a:r>
                <a:r>
                  <a:rPr lang="en-US" b="1" dirty="0"/>
                  <a:t>interpretations</a:t>
                </a:r>
                <a:r>
                  <a:rPr lang="en-US" dirty="0"/>
                  <a:t> of why the edges are missing is given:</a:t>
                </a:r>
              </a:p>
              <a:p>
                <a:pPr lvl="1"/>
                <a:r>
                  <a:rPr lang="en-US" dirty="0"/>
                  <a:t>The </a:t>
                </a:r>
                <a:r>
                  <a:rPr lang="en-US" b="1" dirty="0"/>
                  <a:t>data is incomplete</a:t>
                </a:r>
                <a:r>
                  <a:rPr lang="en-US" dirty="0"/>
                  <a:t>, the edges actually exist, but we do not have information about them either due to error or deception.</a:t>
                </a:r>
              </a:p>
              <a:p>
                <a:pPr lvl="1"/>
                <a:r>
                  <a:rPr lang="en-US" dirty="0"/>
                  <a:t>The edges do not exist yet, but we try to predict which connections are </a:t>
                </a:r>
                <a:r>
                  <a:rPr lang="en-US" b="1" dirty="0"/>
                  <a:t>likely to form in the future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One class of link prediction algorithms are </a:t>
                </a:r>
                <a:r>
                  <a:rPr lang="en-US" b="1" dirty="0"/>
                  <a:t>similarity indices</a:t>
                </a:r>
                <a:r>
                  <a:rPr lang="en-US" dirty="0"/>
                  <a:t>, that evaluate the probability of an edge existing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br>
                  <a:rPr lang="en-US" dirty="0"/>
                </a:b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𝔾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en-US" dirty="0"/>
                  <a:t> are networks with edges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We will omit the network from notation.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B4DFA4F-4EAF-9DAC-DE8E-0071C5F566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9FDD8EA-9C6E-F197-2376-761DF7A346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5EF8D6D-88D5-5B4E-DCB5-355FF4BBCB62}"/>
              </a:ext>
            </a:extLst>
          </p:cNvPr>
          <p:cNvSpPr/>
          <p:nvPr/>
        </p:nvSpPr>
        <p:spPr>
          <a:xfrm>
            <a:off x="8052337" y="1503213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BD320A-F7C4-930B-B994-9CDB36C05343}"/>
              </a:ext>
            </a:extLst>
          </p:cNvPr>
          <p:cNvSpPr/>
          <p:nvPr/>
        </p:nvSpPr>
        <p:spPr>
          <a:xfrm>
            <a:off x="9239706" y="1503213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5AB03B4-D20C-FD31-C3D5-46E69B1BCF1B}"/>
              </a:ext>
            </a:extLst>
          </p:cNvPr>
          <p:cNvSpPr/>
          <p:nvPr/>
        </p:nvSpPr>
        <p:spPr>
          <a:xfrm>
            <a:off x="8639449" y="1086976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E3EDB37-64BE-C7C6-7D35-A77E88264415}"/>
              </a:ext>
            </a:extLst>
          </p:cNvPr>
          <p:cNvSpPr/>
          <p:nvPr/>
        </p:nvSpPr>
        <p:spPr>
          <a:xfrm>
            <a:off x="8639449" y="1942223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CB46316-8B60-AAA4-333B-0218FD118D09}"/>
              </a:ext>
            </a:extLst>
          </p:cNvPr>
          <p:cNvSpPr/>
          <p:nvPr/>
        </p:nvSpPr>
        <p:spPr>
          <a:xfrm>
            <a:off x="9273072" y="2580998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D6DE266-B755-3140-2876-DAB99AECCCEF}"/>
              </a:ext>
            </a:extLst>
          </p:cNvPr>
          <p:cNvSpPr/>
          <p:nvPr/>
        </p:nvSpPr>
        <p:spPr>
          <a:xfrm>
            <a:off x="10460441" y="2580998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8F26749-CA01-939F-4B7F-5D2775539C80}"/>
              </a:ext>
            </a:extLst>
          </p:cNvPr>
          <p:cNvSpPr/>
          <p:nvPr/>
        </p:nvSpPr>
        <p:spPr>
          <a:xfrm>
            <a:off x="9860185" y="2164761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B3EBCE-94B2-E49C-44E8-BA696F3225C4}"/>
              </a:ext>
            </a:extLst>
          </p:cNvPr>
          <p:cNvSpPr/>
          <p:nvPr/>
        </p:nvSpPr>
        <p:spPr>
          <a:xfrm>
            <a:off x="10232607" y="3201165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88E795B-D9F9-7585-1C33-74069B3EFEB2}"/>
              </a:ext>
            </a:extLst>
          </p:cNvPr>
          <p:cNvSpPr/>
          <p:nvPr/>
        </p:nvSpPr>
        <p:spPr>
          <a:xfrm>
            <a:off x="9500907" y="3201165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A78F329-A85C-4D3B-4C2B-0504D9180EC1}"/>
              </a:ext>
            </a:extLst>
          </p:cNvPr>
          <p:cNvSpPr/>
          <p:nvPr/>
        </p:nvSpPr>
        <p:spPr>
          <a:xfrm>
            <a:off x="7538536" y="3201165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166753-7F8E-BF38-F63D-7DF6A34AF1AE}"/>
              </a:ext>
            </a:extLst>
          </p:cNvPr>
          <p:cNvSpPr/>
          <p:nvPr/>
        </p:nvSpPr>
        <p:spPr>
          <a:xfrm>
            <a:off x="8352616" y="3201165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E5F0E06-D98B-1DB6-3D47-70F4E873C2AF}"/>
              </a:ext>
            </a:extLst>
          </p:cNvPr>
          <p:cNvSpPr/>
          <p:nvPr/>
        </p:nvSpPr>
        <p:spPr>
          <a:xfrm>
            <a:off x="7950738" y="2485082"/>
            <a:ext cx="227835" cy="22783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8717F14-FF44-D49B-9F5D-D2BAF3BADCD8}"/>
              </a:ext>
            </a:extLst>
          </p:cNvPr>
          <p:cNvCxnSpPr>
            <a:stCxn id="20" idx="2"/>
            <a:endCxn id="19" idx="6"/>
          </p:cNvCxnSpPr>
          <p:nvPr/>
        </p:nvCxnSpPr>
        <p:spPr>
          <a:xfrm flipH="1">
            <a:off x="7766371" y="3315083"/>
            <a:ext cx="5862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FBECC43-36ED-96C5-D605-889A6CBEB382}"/>
              </a:ext>
            </a:extLst>
          </p:cNvPr>
          <p:cNvCxnSpPr>
            <a:stCxn id="19" idx="7"/>
            <a:endCxn id="21" idx="3"/>
          </p:cNvCxnSpPr>
          <p:nvPr/>
        </p:nvCxnSpPr>
        <p:spPr>
          <a:xfrm flipV="1">
            <a:off x="7733005" y="2679551"/>
            <a:ext cx="251099" cy="5549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4E993AA-E683-C082-B956-B5FC6FDA42EB}"/>
              </a:ext>
            </a:extLst>
          </p:cNvPr>
          <p:cNvCxnSpPr>
            <a:stCxn id="20" idx="1"/>
            <a:endCxn id="21" idx="5"/>
          </p:cNvCxnSpPr>
          <p:nvPr/>
        </p:nvCxnSpPr>
        <p:spPr>
          <a:xfrm flipH="1" flipV="1">
            <a:off x="8145207" y="2679551"/>
            <a:ext cx="240775" cy="5549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BF52552-8B3D-3F09-3F15-C4EAC32F2B4F}"/>
              </a:ext>
            </a:extLst>
          </p:cNvPr>
          <p:cNvCxnSpPr>
            <a:stCxn id="11" idx="2"/>
            <a:endCxn id="10" idx="6"/>
          </p:cNvCxnSpPr>
          <p:nvPr/>
        </p:nvCxnSpPr>
        <p:spPr>
          <a:xfrm flipH="1">
            <a:off x="8280172" y="1617130"/>
            <a:ext cx="9595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F3CD296-F56D-26FA-6AB9-7201A3357F77}"/>
              </a:ext>
            </a:extLst>
          </p:cNvPr>
          <p:cNvCxnSpPr>
            <a:stCxn id="10" idx="7"/>
            <a:endCxn id="12" idx="3"/>
          </p:cNvCxnSpPr>
          <p:nvPr/>
        </p:nvCxnSpPr>
        <p:spPr>
          <a:xfrm flipV="1">
            <a:off x="8246806" y="1281445"/>
            <a:ext cx="426009" cy="2551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8A0204A-AEBD-9AA8-0EA5-DB4A65E56339}"/>
              </a:ext>
            </a:extLst>
          </p:cNvPr>
          <p:cNvCxnSpPr>
            <a:stCxn id="11" idx="1"/>
            <a:endCxn id="12" idx="5"/>
          </p:cNvCxnSpPr>
          <p:nvPr/>
        </p:nvCxnSpPr>
        <p:spPr>
          <a:xfrm flipH="1" flipV="1">
            <a:off x="8833918" y="1281445"/>
            <a:ext cx="439154" cy="2551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FBE8F3-A416-0B7E-26A0-D0F29923FFA2}"/>
              </a:ext>
            </a:extLst>
          </p:cNvPr>
          <p:cNvCxnSpPr>
            <a:stCxn id="13" idx="1"/>
            <a:endCxn id="10" idx="5"/>
          </p:cNvCxnSpPr>
          <p:nvPr/>
        </p:nvCxnSpPr>
        <p:spPr>
          <a:xfrm flipH="1" flipV="1">
            <a:off x="8246806" y="1697681"/>
            <a:ext cx="426009" cy="27790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22C682B-1EB5-47AE-1364-034696001195}"/>
              </a:ext>
            </a:extLst>
          </p:cNvPr>
          <p:cNvCxnSpPr>
            <a:stCxn id="21" idx="0"/>
            <a:endCxn id="10" idx="4"/>
          </p:cNvCxnSpPr>
          <p:nvPr/>
        </p:nvCxnSpPr>
        <p:spPr>
          <a:xfrm flipV="1">
            <a:off x="8064655" y="1731047"/>
            <a:ext cx="101599" cy="75403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00D78C9-AD23-9438-2E95-B463B35B177F}"/>
              </a:ext>
            </a:extLst>
          </p:cNvPr>
          <p:cNvCxnSpPr>
            <a:stCxn id="14" idx="7"/>
            <a:endCxn id="16" idx="3"/>
          </p:cNvCxnSpPr>
          <p:nvPr/>
        </p:nvCxnSpPr>
        <p:spPr>
          <a:xfrm flipV="1">
            <a:off x="9467541" y="2359230"/>
            <a:ext cx="426009" cy="2551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5CD5924-C510-B5B7-38F6-2DD0F30B0CCA}"/>
              </a:ext>
            </a:extLst>
          </p:cNvPr>
          <p:cNvCxnSpPr>
            <a:stCxn id="17" idx="0"/>
            <a:endCxn id="16" idx="4"/>
          </p:cNvCxnSpPr>
          <p:nvPr/>
        </p:nvCxnSpPr>
        <p:spPr>
          <a:xfrm flipH="1" flipV="1">
            <a:off x="9974102" y="2392596"/>
            <a:ext cx="372422" cy="80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B5CC745-12E6-52BD-BF89-B1D7644A5034}"/>
              </a:ext>
            </a:extLst>
          </p:cNvPr>
          <p:cNvCxnSpPr>
            <a:stCxn id="15" idx="1"/>
            <a:endCxn id="16" idx="5"/>
          </p:cNvCxnSpPr>
          <p:nvPr/>
        </p:nvCxnSpPr>
        <p:spPr>
          <a:xfrm flipH="1" flipV="1">
            <a:off x="10054653" y="2359230"/>
            <a:ext cx="439154" cy="2551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8FA2C97-7A4E-0A8B-107E-7EE5CB5102C2}"/>
              </a:ext>
            </a:extLst>
          </p:cNvPr>
          <p:cNvCxnSpPr>
            <a:stCxn id="17" idx="7"/>
            <a:endCxn id="15" idx="4"/>
          </p:cNvCxnSpPr>
          <p:nvPr/>
        </p:nvCxnSpPr>
        <p:spPr>
          <a:xfrm flipV="1">
            <a:off x="10427075" y="2808833"/>
            <a:ext cx="147283" cy="4256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0F2ACA4-45B7-D13A-AE99-F8204F882C6A}"/>
              </a:ext>
            </a:extLst>
          </p:cNvPr>
          <p:cNvCxnSpPr>
            <a:stCxn id="18" idx="1"/>
            <a:endCxn id="14" idx="4"/>
          </p:cNvCxnSpPr>
          <p:nvPr/>
        </p:nvCxnSpPr>
        <p:spPr>
          <a:xfrm flipH="1" flipV="1">
            <a:off x="9386989" y="2808833"/>
            <a:ext cx="147283" cy="4256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ADA2C9D-80F4-D34E-392C-4CFC4BB77688}"/>
              </a:ext>
            </a:extLst>
          </p:cNvPr>
          <p:cNvCxnSpPr>
            <a:stCxn id="18" idx="0"/>
            <a:endCxn id="16" idx="4"/>
          </p:cNvCxnSpPr>
          <p:nvPr/>
        </p:nvCxnSpPr>
        <p:spPr>
          <a:xfrm flipV="1">
            <a:off x="9614824" y="2392596"/>
            <a:ext cx="359278" cy="808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D52365-BB41-EF64-5F42-08B892FB14B6}"/>
              </a:ext>
            </a:extLst>
          </p:cNvPr>
          <p:cNvCxnSpPr>
            <a:stCxn id="15" idx="2"/>
            <a:endCxn id="14" idx="6"/>
          </p:cNvCxnSpPr>
          <p:nvPr/>
        </p:nvCxnSpPr>
        <p:spPr>
          <a:xfrm flipH="1">
            <a:off x="9500907" y="2694915"/>
            <a:ext cx="9595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E45AA19-607B-F201-14F4-EFF61DF8F941}"/>
              </a:ext>
            </a:extLst>
          </p:cNvPr>
          <p:cNvCxnSpPr>
            <a:stCxn id="18" idx="7"/>
            <a:endCxn id="15" idx="3"/>
          </p:cNvCxnSpPr>
          <p:nvPr/>
        </p:nvCxnSpPr>
        <p:spPr>
          <a:xfrm flipV="1">
            <a:off x="9695376" y="2775467"/>
            <a:ext cx="798432" cy="4590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93D781B-4D4A-DBED-A049-CAC417283316}"/>
              </a:ext>
            </a:extLst>
          </p:cNvPr>
          <p:cNvCxnSpPr>
            <a:stCxn id="14" idx="2"/>
            <a:endCxn id="20" idx="7"/>
          </p:cNvCxnSpPr>
          <p:nvPr/>
        </p:nvCxnSpPr>
        <p:spPr>
          <a:xfrm flipH="1">
            <a:off x="8547085" y="2694915"/>
            <a:ext cx="725987" cy="5396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738C0E3-D353-0C29-2302-4724B1EE8947}"/>
              </a:ext>
            </a:extLst>
          </p:cNvPr>
          <p:cNvCxnSpPr>
            <a:stCxn id="13" idx="0"/>
            <a:endCxn id="12" idx="4"/>
          </p:cNvCxnSpPr>
          <p:nvPr/>
        </p:nvCxnSpPr>
        <p:spPr>
          <a:xfrm flipV="1">
            <a:off x="8753367" y="1314811"/>
            <a:ext cx="0" cy="6274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B3F6212-C1DF-5715-2A27-4E56ECE9EDE4}"/>
              </a:ext>
            </a:extLst>
          </p:cNvPr>
          <p:cNvCxnSpPr>
            <a:stCxn id="16" idx="1"/>
            <a:endCxn id="11" idx="5"/>
          </p:cNvCxnSpPr>
          <p:nvPr/>
        </p:nvCxnSpPr>
        <p:spPr>
          <a:xfrm flipH="1" flipV="1">
            <a:off x="9434175" y="1697681"/>
            <a:ext cx="459375" cy="5004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07E80A4-E89F-DC50-B0E1-FA6A2A205E02}"/>
              </a:ext>
            </a:extLst>
          </p:cNvPr>
          <p:cNvCxnSpPr>
            <a:stCxn id="14" idx="1"/>
            <a:endCxn id="13" idx="5"/>
          </p:cNvCxnSpPr>
          <p:nvPr/>
        </p:nvCxnSpPr>
        <p:spPr>
          <a:xfrm flipH="1" flipV="1">
            <a:off x="8833918" y="2136692"/>
            <a:ext cx="472520" cy="4776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A1FBA0B-8FAD-109E-BCE8-62B7B3991559}"/>
              </a:ext>
            </a:extLst>
          </p:cNvPr>
          <p:cNvCxnSpPr>
            <a:stCxn id="21" idx="7"/>
            <a:endCxn id="13" idx="3"/>
          </p:cNvCxnSpPr>
          <p:nvPr/>
        </p:nvCxnSpPr>
        <p:spPr>
          <a:xfrm flipV="1">
            <a:off x="8145207" y="2136692"/>
            <a:ext cx="527608" cy="3817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A2E471F-BF6C-DA19-C462-8753FB20DCE3}"/>
              </a:ext>
            </a:extLst>
          </p:cNvPr>
          <p:cNvCxnSpPr>
            <a:stCxn id="11" idx="3"/>
            <a:endCxn id="13" idx="7"/>
          </p:cNvCxnSpPr>
          <p:nvPr/>
        </p:nvCxnSpPr>
        <p:spPr>
          <a:xfrm flipH="1">
            <a:off x="8833918" y="1697682"/>
            <a:ext cx="439154" cy="277907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833FB39-E4E1-466E-79FF-3D3AA5BDEF2A}"/>
                  </a:ext>
                </a:extLst>
              </p:cNvPr>
              <p:cNvSpPr txBox="1"/>
              <p:nvPr/>
            </p:nvSpPr>
            <p:spPr>
              <a:xfrm>
                <a:off x="8877279" y="1852934"/>
                <a:ext cx="6985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pl-PL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0.7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833FB39-E4E1-466E-79FF-3D3AA5BDE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7279" y="1852934"/>
                <a:ext cx="69856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513D276-A0F7-66DA-78B6-82DB5FBB7527}"/>
              </a:ext>
            </a:extLst>
          </p:cNvPr>
          <p:cNvCxnSpPr>
            <a:stCxn id="15" idx="3"/>
            <a:endCxn id="19" idx="7"/>
          </p:cNvCxnSpPr>
          <p:nvPr/>
        </p:nvCxnSpPr>
        <p:spPr>
          <a:xfrm flipH="1">
            <a:off x="7733005" y="2775467"/>
            <a:ext cx="2760802" cy="459064"/>
          </a:xfrm>
          <a:prstGeom prst="line">
            <a:avLst/>
          </a:prstGeom>
          <a:ln w="5715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7B786C0-9719-52E9-8E32-B2B889A58F3E}"/>
                  </a:ext>
                </a:extLst>
              </p:cNvPr>
              <p:cNvSpPr txBox="1"/>
              <p:nvPr/>
            </p:nvSpPr>
            <p:spPr>
              <a:xfrm>
                <a:off x="8805314" y="3034476"/>
                <a:ext cx="6985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pl-PL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0.1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7B786C0-9719-52E9-8E32-B2B889A58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5314" y="3034476"/>
                <a:ext cx="69856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earn From the Experts: The Consequences of Missing Data - Atrium">
            <a:extLst>
              <a:ext uri="{FF2B5EF4-FFF2-40B4-BE49-F238E27FC236}">
                <a16:creationId xmlns:a16="http://schemas.microsoft.com/office/drawing/2014/main" id="{503AAA1C-C1DB-8CC0-7349-BB847CEC4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2"/>
          <a:stretch/>
        </p:blipFill>
        <p:spPr bwMode="auto">
          <a:xfrm>
            <a:off x="6590466" y="3784224"/>
            <a:ext cx="2764805" cy="207240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507E90-BE4B-A9F0-448E-A5BCC02BE9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75" t="1398" r="1787" b="-1"/>
          <a:stretch/>
        </p:blipFill>
        <p:spPr>
          <a:xfrm>
            <a:off x="9047791" y="4130362"/>
            <a:ext cx="2852447" cy="232914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019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39641-2D76-D37B-1090-7A5F03E2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similarity indices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12F7F4-7C91-A5E9-54AE-1F44FE884F8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First, we will focus on the </a:t>
                </a:r>
                <a:r>
                  <a:rPr lang="en-US" b="1" dirty="0"/>
                  <a:t>local similarity indices</a:t>
                </a:r>
                <a:r>
                  <a:rPr lang="en-US" dirty="0"/>
                  <a:t>, i.e., similarity indices that in order to evaluate the similarity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of nodes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only use information about their neighborhoods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All these indices are based in some way on the set of </a:t>
                </a:r>
                <a:r>
                  <a:rPr lang="en-US" b="1" dirty="0"/>
                  <a:t>common neighbors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 particular, the </a:t>
                </a:r>
                <a:r>
                  <a:rPr lang="en-US" b="1" dirty="0"/>
                  <a:t>Jaccard similarity index</a:t>
                </a:r>
                <a:r>
                  <a:rPr lang="en-US" dirty="0"/>
                  <a:t> is an application of the </a:t>
                </a:r>
                <a:r>
                  <a:rPr lang="en-US" b="1" dirty="0"/>
                  <a:t>intersection over union </a:t>
                </a:r>
                <a:r>
                  <a:rPr lang="en-US" dirty="0"/>
                  <a:t>similarity of sets</a:t>
                </a: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den>
                    </m:f>
                  </m:oMath>
                </a14:m>
                <a:br>
                  <a:rPr lang="en-US" dirty="0"/>
                </a:br>
                <a:r>
                  <a:rPr lang="en-US" dirty="0"/>
                  <a:t>independently developed by a geologist Grove Karl Gilbert (1884), and a botanist Paul Jaccard (1901).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12F7F4-7C91-A5E9-54AE-1F44FE884F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25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809F4E-7AEB-C835-3A09-15F1C9C7E78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/>
                  <a:t>Common neighbors</a:t>
                </a:r>
                <a:r>
                  <a:rPr lang="pl-PL" sz="2000" dirty="0"/>
                  <a:t>	</a:t>
                </a:r>
                <a14:m>
                  <m:oMath xmlns:m="http://schemas.openxmlformats.org/officeDocument/2006/math">
                    <m:r>
                      <a:rPr lang="pl-PL" sz="20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pl-PL" sz="200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pl-PL" sz="20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/>
                  <a:t>Salton</a:t>
                </a:r>
                <a:r>
                  <a:rPr lang="pl-PL" sz="2000" b="1" dirty="0"/>
                  <a:t>	</a:t>
                </a:r>
                <a:r>
                  <a:rPr lang="pl-PL" sz="2000" dirty="0"/>
                  <a:t>	</a:t>
                </a: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pl-P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pl-P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d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rad>
                      </m:den>
                    </m:f>
                  </m:oMath>
                </a14:m>
                <a:endParaRPr lang="pl-PL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 err="1"/>
                  <a:t>Jaccard</a:t>
                </a:r>
                <a:r>
                  <a:rPr lang="en-US" sz="2000" dirty="0"/>
                  <a:t> </a:t>
                </a:r>
                <a:r>
                  <a:rPr lang="pl-PL" sz="2000" dirty="0"/>
                  <a:t>		</a:t>
                </a: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pl-P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</m:num>
                      <m:den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)|</m:t>
                        </m:r>
                      </m:den>
                    </m:f>
                  </m:oMath>
                </a14:m>
                <a:endParaRPr lang="pl-PL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/>
                  <a:t>S</a:t>
                </a:r>
                <a:r>
                  <a:rPr lang="pl-PL" sz="2000" b="1" dirty="0"/>
                  <a:t>o</a:t>
                </a:r>
                <a:r>
                  <a:rPr lang="en-US" sz="2000" b="1" dirty="0" err="1"/>
                  <a:t>rensen</a:t>
                </a:r>
                <a:r>
                  <a:rPr lang="pl-PL" sz="2000" dirty="0"/>
                  <a:t>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pl-P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</m:num>
                      <m:den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pl-PL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/>
                  <a:t>Hub promoted</a:t>
                </a:r>
                <a:r>
                  <a:rPr lang="pl-PL" sz="2000" dirty="0"/>
                  <a:t>	</a:t>
                </a: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pl-P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</m:num>
                      <m:den>
                        <m:r>
                          <m:rPr>
                            <m:sty m:val="p"/>
                          </m:rPr>
                          <a:rPr lang="pl-PL" sz="2000">
                            <a:latin typeface="Cambria Math" panose="02040503050406030204" pitchFamily="18" charset="0"/>
                          </a:rPr>
                          <m:t>min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))</m:t>
                        </m:r>
                      </m:den>
                    </m:f>
                  </m:oMath>
                </a14:m>
                <a:endParaRPr lang="pl-PL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/>
                  <a:t>Hub depressed</a:t>
                </a:r>
                <a:r>
                  <a:rPr lang="pl-PL" sz="2000" dirty="0"/>
                  <a:t>	</a:t>
                </a: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pl-P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</m:num>
                      <m:den>
                        <m:r>
                          <m:rPr>
                            <m:sty m:val="p"/>
                          </m:rPr>
                          <a:rPr lang="pl-PL" sz="2000">
                            <a:latin typeface="Cambria Math" panose="02040503050406030204" pitchFamily="18" charset="0"/>
                          </a:rPr>
                          <m:t>max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pl-PL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 err="1"/>
                  <a:t>Leicht</a:t>
                </a:r>
                <a:r>
                  <a:rPr lang="en-US" sz="2000" b="1" dirty="0"/>
                  <a:t>-</a:t>
                </a:r>
                <a:r>
                  <a:rPr lang="en-US" sz="2000" b="1" dirty="0" err="1"/>
                  <a:t>Holme</a:t>
                </a:r>
                <a:r>
                  <a:rPr lang="en-US" sz="2000" b="1" dirty="0"/>
                  <a:t>-Newman</a:t>
                </a:r>
                <a:r>
                  <a:rPr lang="pl-PL" sz="20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pl-P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</m:num>
                      <m:den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pl-PL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 err="1"/>
                  <a:t>Adamic</a:t>
                </a:r>
                <a:r>
                  <a:rPr lang="en-US" sz="2000" b="1" dirty="0"/>
                  <a:t>-Adar</a:t>
                </a:r>
                <a:r>
                  <a:rPr lang="pl-PL" sz="2000" dirty="0"/>
                  <a:t>	</a:t>
                </a: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pl-PL" sz="20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f>
                          <m:fPr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func>
                              <m:funcPr>
                                <m:ctrlPr>
                                  <a:rPr lang="pl-PL" sz="200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l-PL" sz="20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pl-PL" sz="2000" i="1">
                                    <a:latin typeface="Cambria Math" panose="02040503050406030204" pitchFamily="18" charset="0"/>
                                  </a:rPr>
                                  <m:t>))</m:t>
                                </m:r>
                              </m:e>
                            </m:func>
                          </m:den>
                        </m:f>
                      </m:e>
                    </m:nary>
                  </m:oMath>
                </a14:m>
                <a:endParaRPr lang="pl-PL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000" b="1" dirty="0"/>
                  <a:t>Resource allocation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pl-PL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pl-PL" sz="20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pl-PL" sz="20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f>
                          <m:fPr>
                            <m:ctrlPr>
                              <a:rPr lang="pl-PL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pl-PL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809F4E-7AEB-C835-3A09-15F1C9C7E7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197" t="-1130" b="-31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BD4EAB-F1BD-43E4-C343-B0B2CA8CF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P. Jaccard. </a:t>
            </a:r>
            <a:r>
              <a:rPr lang="fr-FR" b="1" dirty="0"/>
              <a:t>Étude comparative de la distribution florale dans une portion des Alpes et des Jura.</a:t>
            </a:r>
            <a:r>
              <a:rPr lang="fr-FR" dirty="0"/>
              <a:t> </a:t>
            </a:r>
            <a:r>
              <a:rPr lang="fr-FR" i="1" dirty="0"/>
              <a:t>Bulletin de la Société vaudoise des sciences naturelles</a:t>
            </a:r>
            <a:r>
              <a:rPr lang="fr-FR" dirty="0"/>
              <a:t> (1901)</a:t>
            </a:r>
            <a:endParaRPr lang="en-US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3904BE-77BF-8E7C-1845-73DFE2B24ED2}"/>
              </a:ext>
            </a:extLst>
          </p:cNvPr>
          <p:cNvSpPr/>
          <p:nvPr/>
        </p:nvSpPr>
        <p:spPr>
          <a:xfrm>
            <a:off x="8991595" y="1140373"/>
            <a:ext cx="998410" cy="277177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ED83F6-3C77-C7D9-6643-CADE4A8F9E8E}"/>
              </a:ext>
            </a:extLst>
          </p:cNvPr>
          <p:cNvSpPr/>
          <p:nvPr/>
        </p:nvSpPr>
        <p:spPr>
          <a:xfrm>
            <a:off x="9102725" y="1524000"/>
            <a:ext cx="754381" cy="193844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592D6B-13C0-0EE7-C370-49FA0AB3E6BA}"/>
              </a:ext>
            </a:extLst>
          </p:cNvPr>
          <p:cNvSpPr/>
          <p:nvPr/>
        </p:nvSpPr>
        <p:spPr>
          <a:xfrm>
            <a:off x="9182817" y="2122321"/>
            <a:ext cx="734414" cy="197276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63AB12-EC80-0D8E-7960-6F6B5D4E3622}"/>
              </a:ext>
            </a:extLst>
          </p:cNvPr>
          <p:cNvSpPr/>
          <p:nvPr/>
        </p:nvSpPr>
        <p:spPr>
          <a:xfrm>
            <a:off x="9182817" y="2679637"/>
            <a:ext cx="709733" cy="228280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4ABE44-8323-6694-0827-50BDCE108E73}"/>
              </a:ext>
            </a:extLst>
          </p:cNvPr>
          <p:cNvSpPr/>
          <p:nvPr/>
        </p:nvSpPr>
        <p:spPr>
          <a:xfrm>
            <a:off x="9327742" y="3267957"/>
            <a:ext cx="725365" cy="205559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C898E6-564A-2928-E473-9E16B295A437}"/>
              </a:ext>
            </a:extLst>
          </p:cNvPr>
          <p:cNvSpPr/>
          <p:nvPr/>
        </p:nvSpPr>
        <p:spPr>
          <a:xfrm>
            <a:off x="9339298" y="3821340"/>
            <a:ext cx="721972" cy="216024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962670-69AD-35B7-ADFD-FD0EAC45FE8A}"/>
              </a:ext>
            </a:extLst>
          </p:cNvPr>
          <p:cNvSpPr/>
          <p:nvPr/>
        </p:nvSpPr>
        <p:spPr>
          <a:xfrm>
            <a:off x="9046235" y="4401742"/>
            <a:ext cx="768093" cy="216024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9E76F3-21BC-BA84-EF3F-5E81F5164807}"/>
              </a:ext>
            </a:extLst>
          </p:cNvPr>
          <p:cNvSpPr/>
          <p:nvPr/>
        </p:nvSpPr>
        <p:spPr>
          <a:xfrm>
            <a:off x="9430281" y="5152416"/>
            <a:ext cx="580874" cy="225404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9393D5-0A73-87FA-9E99-C716B46C4549}"/>
              </a:ext>
            </a:extLst>
          </p:cNvPr>
          <p:cNvSpPr/>
          <p:nvPr/>
        </p:nvSpPr>
        <p:spPr>
          <a:xfrm>
            <a:off x="9419280" y="5717627"/>
            <a:ext cx="602875" cy="216024"/>
          </a:xfrm>
          <a:prstGeom prst="rect">
            <a:avLst/>
          </a:prstGeom>
          <a:solidFill>
            <a:srgbClr val="7030A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C45DC420-3839-386D-9F53-477698FBF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355" y="2591434"/>
            <a:ext cx="2770481" cy="334221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 descr="Finding similar documents | Fast Data Science">
            <a:extLst>
              <a:ext uri="{FF2B5EF4-FFF2-40B4-BE49-F238E27FC236}">
                <a16:creationId xmlns:a16="http://schemas.microsoft.com/office/drawing/2014/main" id="{316C372E-74E8-1570-B075-DC984B8F0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641" y="2700782"/>
            <a:ext cx="2504389" cy="34929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769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EB415-52DD-956C-51A8-787EF00F5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protein interactions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E29F4C-11FC-E5A1-FF53-2BBEAA03F22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The authors study the </a:t>
                </a:r>
                <a:r>
                  <a:rPr lang="en-US" b="1" dirty="0"/>
                  <a:t>interactome</a:t>
                </a:r>
                <a:r>
                  <a:rPr lang="en-US" dirty="0"/>
                  <a:t>, i.e., the network of human protein interactions.</a:t>
                </a:r>
              </a:p>
              <a:p>
                <a:r>
                  <a:rPr lang="en-US" dirty="0"/>
                  <a:t>As a first hypothesis, they test the</a:t>
                </a:r>
                <a:r>
                  <a:rPr lang="en-US" b="1" dirty="0"/>
                  <a:t> Jaccard similarity </a:t>
                </a:r>
                <a:r>
                  <a:rPr lang="en-US" dirty="0"/>
                  <a:t>for predicting interactions.</a:t>
                </a:r>
              </a:p>
              <a:p>
                <a:r>
                  <a:rPr lang="en-US" dirty="0"/>
                  <a:t>Unfortunately, it </a:t>
                </a:r>
                <a:r>
                  <a:rPr lang="en-US" b="1" dirty="0"/>
                  <a:t>does not work </a:t>
                </a:r>
                <a:r>
                  <a:rPr lang="en-US" dirty="0"/>
                  <a:t>at all. Multiple neighbors indicate that the protein bind to similar other protein.</a:t>
                </a:r>
              </a:p>
              <a:p>
                <a:r>
                  <a:rPr lang="en-US" dirty="0"/>
                  <a:t>Instead, focus on </a:t>
                </a:r>
                <a:r>
                  <a:rPr lang="en-US" b="1" dirty="0"/>
                  <a:t>the number of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US" b="1" dirty="0"/>
                  <a:t>-paths </a:t>
                </a:r>
                <a:r>
                  <a:rPr lang="en-US" dirty="0"/>
                  <a:t>(L3)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𝑥𝑢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𝑢𝑣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𝑣𝑦</m:t>
                                </m:r>
                              </m:sub>
                            </m:sSub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</m:d>
                                  </m:e>
                                </m:d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rad>
                          </m:den>
                        </m:f>
                      </m:e>
                    </m:nary>
                  </m:oMath>
                </a14:m>
                <a:endParaRPr lang="en-US" dirty="0"/>
              </a:p>
              <a:p>
                <a:r>
                  <a:rPr lang="en-US" b="1" dirty="0"/>
                  <a:t>Longer paths </a:t>
                </a:r>
                <a:r>
                  <a:rPr lang="en-US" dirty="0"/>
                  <a:t>do not work better.</a:t>
                </a:r>
              </a:p>
              <a:p>
                <a:r>
                  <a:rPr lang="en-US" dirty="0"/>
                  <a:t>Some interactions between protein involved in retinitis pigmentosa (type of progressive vision loss) predicted using the L3 method have been </a:t>
                </a:r>
                <a:r>
                  <a:rPr lang="en-US" b="1" dirty="0"/>
                  <a:t>experimentally confirmed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E29F4C-11FC-E5A1-FF53-2BBEAA03F2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b="-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525D11-566B-3EC4-AD7D-A8BA6E03EA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I. </a:t>
            </a:r>
            <a:r>
              <a:rPr lang="en-US" dirty="0" err="1"/>
              <a:t>Kovács</a:t>
            </a:r>
            <a:r>
              <a:rPr lang="en-US" dirty="0"/>
              <a:t> et al. </a:t>
            </a:r>
            <a:r>
              <a:rPr lang="en-US" b="1" dirty="0"/>
              <a:t>Network-based prediction of protein interactions.</a:t>
            </a:r>
            <a:r>
              <a:rPr lang="en-US" dirty="0"/>
              <a:t> </a:t>
            </a:r>
            <a:r>
              <a:rPr lang="en-US" i="1" dirty="0"/>
              <a:t>Nature communications</a:t>
            </a:r>
            <a:r>
              <a:rPr lang="en-US" dirty="0"/>
              <a:t> (2019)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CDE6CE-FCCD-9C87-B06E-6D560F787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018907"/>
            <a:ext cx="5160433" cy="23239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4A520B-5D60-D4C1-73B5-1E90B8B640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94"/>
          <a:stretch/>
        </p:blipFill>
        <p:spPr>
          <a:xfrm>
            <a:off x="6030242" y="3709987"/>
            <a:ext cx="2865966" cy="27828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F30485-3123-23E4-9D57-39BFECBE08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434" y="1222364"/>
            <a:ext cx="5160433" cy="23480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44AD6F-5BC3-ED13-D812-78209C07E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3036" y="3709987"/>
            <a:ext cx="2880664" cy="27786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B921171-B51D-9F0A-A135-D8302CEF6653}"/>
              </a:ext>
            </a:extLst>
          </p:cNvPr>
          <p:cNvGrpSpPr/>
          <p:nvPr/>
        </p:nvGrpSpPr>
        <p:grpSpPr>
          <a:xfrm>
            <a:off x="6920226" y="1381765"/>
            <a:ext cx="5060446" cy="2730798"/>
            <a:chOff x="6903293" y="1350433"/>
            <a:chExt cx="5060446" cy="273079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BA7CFD6-4E03-828C-4B85-FF4F43A24E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57" r="-1"/>
            <a:stretch/>
          </p:blipFill>
          <p:spPr>
            <a:xfrm>
              <a:off x="6903293" y="1350433"/>
              <a:ext cx="5060446" cy="273079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1D277D9-5D30-9455-11EF-73FA585B6942}"/>
                    </a:ext>
                  </a:extLst>
                </p:cNvPr>
                <p:cNvSpPr txBox="1"/>
                <p:nvPr/>
              </p:nvSpPr>
              <p:spPr>
                <a:xfrm>
                  <a:off x="8944771" y="1625600"/>
                  <a:ext cx="30189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(average over top </a:t>
                  </a:r>
                  <a14:m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1,000</m:t>
                      </m:r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 pairs)</a:t>
                  </a: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1D277D9-5D30-9455-11EF-73FA585B69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44771" y="1625600"/>
                  <a:ext cx="3018968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616" t="-10000" r="-1212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7A5385A5-48F6-6DC1-EF94-9E334D88E2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3952" y="2508556"/>
            <a:ext cx="5267317" cy="366777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366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42987-550C-6A6B-8241-35DBC3D381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Community detection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3D21A-27D0-21D8-0B06-C5BB827C3C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0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A2C6C1C4-D1AC-8CE2-15B8-8F17A5E99E16}"/>
              </a:ext>
            </a:extLst>
          </p:cNvPr>
          <p:cNvGrpSpPr/>
          <p:nvPr/>
        </p:nvGrpSpPr>
        <p:grpSpPr>
          <a:xfrm>
            <a:off x="7005757" y="1744515"/>
            <a:ext cx="4039230" cy="3479370"/>
            <a:chOff x="7013923" y="1772033"/>
            <a:chExt cx="4039230" cy="347937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6E62B75-56EB-8D6A-FD1F-17E8475DA6BE}"/>
                </a:ext>
              </a:extLst>
            </p:cNvPr>
            <p:cNvSpPr/>
            <p:nvPr/>
          </p:nvSpPr>
          <p:spPr>
            <a:xfrm>
              <a:off x="7754981" y="1853458"/>
              <a:ext cx="1788836" cy="1706874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 w="38100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8AA3699-EBDB-CA8C-5EA0-43218F996E9C}"/>
                </a:ext>
              </a:extLst>
            </p:cNvPr>
            <p:cNvSpPr/>
            <p:nvPr/>
          </p:nvSpPr>
          <p:spPr>
            <a:xfrm>
              <a:off x="9043997" y="3152351"/>
              <a:ext cx="1842950" cy="1758509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 w="38100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001E290-F19B-6AA6-389F-62C2AB6434B2}"/>
                </a:ext>
              </a:extLst>
            </p:cNvPr>
            <p:cNvSpPr/>
            <p:nvPr/>
          </p:nvSpPr>
          <p:spPr>
            <a:xfrm>
              <a:off x="7013923" y="3478270"/>
              <a:ext cx="1650573" cy="1574947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 w="38100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6A7AEC2-4FAD-4C73-549D-74A0BFB52B27}"/>
                    </a:ext>
                  </a:extLst>
                </p:cNvPr>
                <p:cNvSpPr txBox="1"/>
                <p:nvPr/>
              </p:nvSpPr>
              <p:spPr>
                <a:xfrm>
                  <a:off x="8385941" y="4789738"/>
                  <a:ext cx="33241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9646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6A7AEC2-4FAD-4C73-549D-74A0BFB52B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5941" y="4789738"/>
                  <a:ext cx="332414" cy="461665"/>
                </a:xfrm>
                <a:prstGeom prst="rect">
                  <a:avLst/>
                </a:prstGeom>
                <a:blipFill>
                  <a:blip r:embed="rId2"/>
                  <a:stretch>
                    <a:fillRect l="-36364" r="-1818" b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C6A72BD-A252-9603-AE4C-A8EFBBCB439C}"/>
                    </a:ext>
                  </a:extLst>
                </p:cNvPr>
                <p:cNvSpPr txBox="1"/>
                <p:nvPr/>
              </p:nvSpPr>
              <p:spPr>
                <a:xfrm>
                  <a:off x="10720739" y="4529607"/>
                  <a:ext cx="33241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9646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C6A72BD-A252-9603-AE4C-A8EFBBCB43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20739" y="4529607"/>
                  <a:ext cx="332414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38182" r="-3636" b="-1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FD43C39-20B9-82B1-D048-2444F1ACEDCF}"/>
                    </a:ext>
                  </a:extLst>
                </p:cNvPr>
                <p:cNvSpPr txBox="1"/>
                <p:nvPr/>
              </p:nvSpPr>
              <p:spPr>
                <a:xfrm>
                  <a:off x="9410639" y="1772033"/>
                  <a:ext cx="33241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79646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9646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FD43C39-20B9-82B1-D048-2444F1ACED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0639" y="1772033"/>
                  <a:ext cx="332414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38182" r="-3636" b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95D7B7D6-E959-CE61-7DEA-FBA4626B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detection and community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B4DFA4F-4EAF-9DAC-DE8E-0071C5F5661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In the literature the term </a:t>
                </a:r>
                <a:r>
                  <a:rPr lang="en-US" b="1" dirty="0"/>
                  <a:t>community</a:t>
                </a:r>
                <a:r>
                  <a:rPr lang="en-US" dirty="0"/>
                  <a:t> is usually understood as a </a:t>
                </a:r>
                <a:r>
                  <a:rPr lang="en-US" b="1" dirty="0"/>
                  <a:t>group of closely cooperating individuals</a:t>
                </a:r>
                <a:r>
                  <a:rPr lang="en-US" dirty="0"/>
                  <a:t>.</a:t>
                </a:r>
              </a:p>
              <a:p>
                <a:r>
                  <a:rPr lang="en-US" b="1" dirty="0"/>
                  <a:t>Community detection algorithm </a:t>
                </a:r>
                <a:r>
                  <a:rPr lang="en-US" dirty="0"/>
                  <a:t>is a method that:</a:t>
                </a:r>
              </a:p>
              <a:p>
                <a:pPr lvl="1"/>
                <a:r>
                  <a:rPr lang="en-US" dirty="0"/>
                  <a:t>takes as an input the structure of a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returns as an output a division of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into communities.</a:t>
                </a:r>
              </a:p>
              <a:p>
                <a:r>
                  <a:rPr lang="en-US" dirty="0"/>
                  <a:t>This division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into communities is called a </a:t>
                </a:r>
                <a:r>
                  <a:rPr lang="en-US" b="1" dirty="0"/>
                  <a:t>community structure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It is usually </a:t>
                </a:r>
                <a:r>
                  <a:rPr lang="en-US" b="1" dirty="0"/>
                  <a:t>assumed</a:t>
                </a:r>
                <a:r>
                  <a:rPr lang="en-US" dirty="0"/>
                  <a:t>  in the literature that communities in a community structure:</a:t>
                </a:r>
              </a:p>
              <a:p>
                <a:pPr lvl="1"/>
                <a:r>
                  <a:rPr lang="en-US" b="1" dirty="0"/>
                  <a:t>cover</a:t>
                </a:r>
                <a:r>
                  <a:rPr lang="en-US" dirty="0"/>
                  <a:t> the entire set of nodes</a:t>
                </a:r>
              </a:p>
              <a:p>
                <a:pPr lvl="1"/>
                <a:r>
                  <a:rPr lang="en-US" dirty="0"/>
                  <a:t>are </a:t>
                </a:r>
                <a:r>
                  <a:rPr lang="en-US" b="1" dirty="0"/>
                  <a:t>pairwise disjoint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B4DFA4F-4EAF-9DAC-DE8E-0071C5F566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5"/>
                <a:stretch>
                  <a:fillRect l="-1306" t="-1469" r="-1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9FDD8EA-9C6E-F197-2376-761DF7A346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33D251-55EE-C015-1B6C-B0AB62A7253C}"/>
              </a:ext>
            </a:extLst>
          </p:cNvPr>
          <p:cNvGrpSpPr/>
          <p:nvPr/>
        </p:nvGrpSpPr>
        <p:grpSpPr>
          <a:xfrm>
            <a:off x="7313864" y="2107716"/>
            <a:ext cx="3423680" cy="2545714"/>
            <a:chOff x="7313864" y="2107716"/>
            <a:chExt cx="3423680" cy="254571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BC1E7F3-32C4-2741-6E5F-21E02D9FECE9}"/>
                </a:ext>
              </a:extLst>
            </p:cNvPr>
            <p:cNvSpPr/>
            <p:nvPr/>
          </p:nvSpPr>
          <p:spPr>
            <a:xfrm>
              <a:off x="7872351" y="2560153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49C6A7F-00A7-45C9-0AE6-66FA7E5005B9}"/>
                </a:ext>
              </a:extLst>
            </p:cNvPr>
            <p:cNvSpPr/>
            <p:nvPr/>
          </p:nvSpPr>
          <p:spPr>
            <a:xfrm>
              <a:off x="9162989" y="2560153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5F44C1A-9571-1F03-09ED-FFC251C70CEC}"/>
                </a:ext>
              </a:extLst>
            </p:cNvPr>
            <p:cNvSpPr/>
            <p:nvPr/>
          </p:nvSpPr>
          <p:spPr>
            <a:xfrm>
              <a:off x="8510526" y="2107716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FDD568F-F939-9CA6-7E16-404420408ACD}"/>
                </a:ext>
              </a:extLst>
            </p:cNvPr>
            <p:cNvSpPr/>
            <p:nvPr/>
          </p:nvSpPr>
          <p:spPr>
            <a:xfrm>
              <a:off x="8510526" y="3037345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583A9E-415B-F6B8-A586-6062A0767D35}"/>
                </a:ext>
              </a:extLst>
            </p:cNvPr>
            <p:cNvSpPr/>
            <p:nvPr/>
          </p:nvSpPr>
          <p:spPr>
            <a:xfrm>
              <a:off x="9199257" y="3731676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D2C50BF-6F61-FFF7-3601-B91FEEAF2B1F}"/>
                </a:ext>
              </a:extLst>
            </p:cNvPr>
            <p:cNvSpPr/>
            <p:nvPr/>
          </p:nvSpPr>
          <p:spPr>
            <a:xfrm>
              <a:off x="10489894" y="3731676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FB82583-E352-3113-C1F0-9E07A94159E5}"/>
                </a:ext>
              </a:extLst>
            </p:cNvPr>
            <p:cNvSpPr/>
            <p:nvPr/>
          </p:nvSpPr>
          <p:spPr>
            <a:xfrm>
              <a:off x="9837432" y="3279238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F02D65D-47BE-6BD4-9209-2F536255EBA9}"/>
                </a:ext>
              </a:extLst>
            </p:cNvPr>
            <p:cNvSpPr/>
            <p:nvPr/>
          </p:nvSpPr>
          <p:spPr>
            <a:xfrm>
              <a:off x="10242244" y="440578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295ABBC-34D5-D682-2768-C3F557CA5B2E}"/>
                </a:ext>
              </a:extLst>
            </p:cNvPr>
            <p:cNvSpPr/>
            <p:nvPr/>
          </p:nvSpPr>
          <p:spPr>
            <a:xfrm>
              <a:off x="9446907" y="440578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D826D20-FE2B-7BE8-2100-04E450652137}"/>
                </a:ext>
              </a:extLst>
            </p:cNvPr>
            <p:cNvSpPr/>
            <p:nvPr/>
          </p:nvSpPr>
          <p:spPr>
            <a:xfrm>
              <a:off x="7313864" y="440578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18A80B3-6CD3-87E3-ECAA-CBAB3279D912}"/>
                </a:ext>
              </a:extLst>
            </p:cNvPr>
            <p:cNvSpPr/>
            <p:nvPr/>
          </p:nvSpPr>
          <p:spPr>
            <a:xfrm>
              <a:off x="8198746" y="440578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A9CD6F8-B635-0BCD-95FD-DF3CDED0CCE7}"/>
                </a:ext>
              </a:extLst>
            </p:cNvPr>
            <p:cNvSpPr/>
            <p:nvPr/>
          </p:nvSpPr>
          <p:spPr>
            <a:xfrm>
              <a:off x="7761916" y="3627418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14123F0-B35B-DF8D-60BE-EF96FEDF7044}"/>
                </a:ext>
              </a:extLst>
            </p:cNvPr>
            <p:cNvCxnSpPr>
              <a:stCxn id="19" idx="2"/>
              <a:endCxn id="18" idx="6"/>
            </p:cNvCxnSpPr>
            <p:nvPr/>
          </p:nvCxnSpPr>
          <p:spPr>
            <a:xfrm flipH="1">
              <a:off x="7561514" y="4529605"/>
              <a:ext cx="6372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1B6C4D2-F8A2-BBAA-48B5-25391A58C57C}"/>
                </a:ext>
              </a:extLst>
            </p:cNvPr>
            <p:cNvCxnSpPr>
              <a:stCxn id="18" idx="7"/>
              <a:endCxn id="20" idx="3"/>
            </p:cNvCxnSpPr>
            <p:nvPr/>
          </p:nvCxnSpPr>
          <p:spPr>
            <a:xfrm flipV="1">
              <a:off x="7525246" y="3838800"/>
              <a:ext cx="272938" cy="6032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61037F6-0F1E-797F-E756-6E9C8689F434}"/>
                </a:ext>
              </a:extLst>
            </p:cNvPr>
            <p:cNvCxnSpPr>
              <a:stCxn id="19" idx="1"/>
              <a:endCxn id="20" idx="5"/>
            </p:cNvCxnSpPr>
            <p:nvPr/>
          </p:nvCxnSpPr>
          <p:spPr>
            <a:xfrm flipH="1" flipV="1">
              <a:off x="7973298" y="3838800"/>
              <a:ext cx="261716" cy="6032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36DF244-842E-A767-4118-D8C04C3EBF77}"/>
                </a:ext>
              </a:extLst>
            </p:cNvPr>
            <p:cNvCxnSpPr>
              <a:stCxn id="10" idx="2"/>
              <a:endCxn id="9" idx="6"/>
            </p:cNvCxnSpPr>
            <p:nvPr/>
          </p:nvCxnSpPr>
          <p:spPr>
            <a:xfrm flipH="1">
              <a:off x="8120001" y="2683978"/>
              <a:ext cx="10429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4D0306D-EBB2-F08C-9C5F-FEA11A6CB62C}"/>
                </a:ext>
              </a:extLst>
            </p:cNvPr>
            <p:cNvCxnSpPr>
              <a:stCxn id="9" idx="7"/>
              <a:endCxn id="11" idx="3"/>
            </p:cNvCxnSpPr>
            <p:nvPr/>
          </p:nvCxnSpPr>
          <p:spPr>
            <a:xfrm flipV="1">
              <a:off x="8083734" y="2319099"/>
              <a:ext cx="463061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32D1619-EF4C-B8E7-6129-240F0C7817C2}"/>
                </a:ext>
              </a:extLst>
            </p:cNvPr>
            <p:cNvCxnSpPr>
              <a:stCxn id="10" idx="1"/>
              <a:endCxn id="11" idx="5"/>
            </p:cNvCxnSpPr>
            <p:nvPr/>
          </p:nvCxnSpPr>
          <p:spPr>
            <a:xfrm flipH="1" flipV="1">
              <a:off x="8721909" y="2319099"/>
              <a:ext cx="477348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AB3709B-6EFD-6E43-E553-CF5BD1E68531}"/>
                </a:ext>
              </a:extLst>
            </p:cNvPr>
            <p:cNvCxnSpPr>
              <a:stCxn id="12" idx="1"/>
              <a:endCxn id="9" idx="5"/>
            </p:cNvCxnSpPr>
            <p:nvPr/>
          </p:nvCxnSpPr>
          <p:spPr>
            <a:xfrm flipH="1" flipV="1">
              <a:off x="8083734" y="2771535"/>
              <a:ext cx="463061" cy="302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E7BCD3B-39B9-3E89-475E-0F75D5049D44}"/>
                </a:ext>
              </a:extLst>
            </p:cNvPr>
            <p:cNvCxnSpPr>
              <a:stCxn id="20" idx="0"/>
              <a:endCxn id="9" idx="4"/>
            </p:cNvCxnSpPr>
            <p:nvPr/>
          </p:nvCxnSpPr>
          <p:spPr>
            <a:xfrm flipV="1">
              <a:off x="7885743" y="2807804"/>
              <a:ext cx="110435" cy="8196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7DF0EF9-4F57-E61D-84AA-A4D5EFC1B3CD}"/>
                </a:ext>
              </a:extLst>
            </p:cNvPr>
            <p:cNvCxnSpPr>
              <a:stCxn id="13" idx="7"/>
              <a:endCxn id="15" idx="3"/>
            </p:cNvCxnSpPr>
            <p:nvPr/>
          </p:nvCxnSpPr>
          <p:spPr>
            <a:xfrm flipV="1">
              <a:off x="9410640" y="3490622"/>
              <a:ext cx="463061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B28FA1-075D-5884-9B8E-1F192D811454}"/>
                </a:ext>
              </a:extLst>
            </p:cNvPr>
            <p:cNvCxnSpPr>
              <a:stCxn id="16" idx="0"/>
              <a:endCxn id="15" idx="4"/>
            </p:cNvCxnSpPr>
            <p:nvPr/>
          </p:nvCxnSpPr>
          <p:spPr>
            <a:xfrm flipH="1" flipV="1">
              <a:off x="9961257" y="3526888"/>
              <a:ext cx="404813" cy="8788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ED8E74F-B730-C17D-E86C-A648E768EF0F}"/>
                </a:ext>
              </a:extLst>
            </p:cNvPr>
            <p:cNvCxnSpPr>
              <a:stCxn id="14" idx="1"/>
              <a:endCxn id="15" idx="5"/>
            </p:cNvCxnSpPr>
            <p:nvPr/>
          </p:nvCxnSpPr>
          <p:spPr>
            <a:xfrm flipH="1" flipV="1">
              <a:off x="10048814" y="3490622"/>
              <a:ext cx="477348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354CBE3-E66E-E79C-2485-426E25CA7462}"/>
                </a:ext>
              </a:extLst>
            </p:cNvPr>
            <p:cNvCxnSpPr>
              <a:stCxn id="16" idx="7"/>
              <a:endCxn id="14" idx="4"/>
            </p:cNvCxnSpPr>
            <p:nvPr/>
          </p:nvCxnSpPr>
          <p:spPr>
            <a:xfrm flipV="1">
              <a:off x="10453628" y="3979326"/>
              <a:ext cx="160093" cy="4627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7589FA-152D-E78E-9202-80CF2207A55D}"/>
                </a:ext>
              </a:extLst>
            </p:cNvPr>
            <p:cNvCxnSpPr>
              <a:stCxn id="17" idx="1"/>
              <a:endCxn id="13" idx="4"/>
            </p:cNvCxnSpPr>
            <p:nvPr/>
          </p:nvCxnSpPr>
          <p:spPr>
            <a:xfrm flipH="1" flipV="1">
              <a:off x="9323083" y="3979326"/>
              <a:ext cx="160093" cy="4627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122ADC-0A91-866D-FD12-559538B330A1}"/>
                </a:ext>
              </a:extLst>
            </p:cNvPr>
            <p:cNvCxnSpPr>
              <a:stCxn id="17" idx="0"/>
              <a:endCxn id="15" idx="4"/>
            </p:cNvCxnSpPr>
            <p:nvPr/>
          </p:nvCxnSpPr>
          <p:spPr>
            <a:xfrm flipV="1">
              <a:off x="9570733" y="3526888"/>
              <a:ext cx="390525" cy="8788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D489799-9822-1554-103F-61E37B3BC62F}"/>
                </a:ext>
              </a:extLst>
            </p:cNvPr>
            <p:cNvCxnSpPr>
              <a:stCxn id="14" idx="2"/>
              <a:endCxn id="13" idx="6"/>
            </p:cNvCxnSpPr>
            <p:nvPr/>
          </p:nvCxnSpPr>
          <p:spPr>
            <a:xfrm flipH="1">
              <a:off x="9446906" y="3855501"/>
              <a:ext cx="10429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CD8E8E7-A6DC-C437-F3F1-C2D0FD3B62BA}"/>
                </a:ext>
              </a:extLst>
            </p:cNvPr>
            <p:cNvCxnSpPr>
              <a:stCxn id="17" idx="7"/>
              <a:endCxn id="14" idx="3"/>
            </p:cNvCxnSpPr>
            <p:nvPr/>
          </p:nvCxnSpPr>
          <p:spPr>
            <a:xfrm flipV="1">
              <a:off x="9658290" y="3943058"/>
              <a:ext cx="867873" cy="4989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55EA44B-3B79-0F54-1379-1A81E86BD4CB}"/>
                </a:ext>
              </a:extLst>
            </p:cNvPr>
            <p:cNvCxnSpPr>
              <a:stCxn id="13" idx="2"/>
              <a:endCxn id="19" idx="7"/>
            </p:cNvCxnSpPr>
            <p:nvPr/>
          </p:nvCxnSpPr>
          <p:spPr>
            <a:xfrm flipH="1">
              <a:off x="8410129" y="3855502"/>
              <a:ext cx="789128" cy="5865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B3574A3-8EB4-29F4-E228-30E2C5BD8529}"/>
                </a:ext>
              </a:extLst>
            </p:cNvPr>
            <p:cNvCxnSpPr>
              <a:stCxn id="12" idx="0"/>
              <a:endCxn id="11" idx="4"/>
            </p:cNvCxnSpPr>
            <p:nvPr/>
          </p:nvCxnSpPr>
          <p:spPr>
            <a:xfrm flipV="1">
              <a:off x="8634351" y="2355366"/>
              <a:ext cx="0" cy="6819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E04DC44-8316-4654-3286-AABE3B7EA2EA}"/>
                </a:ext>
              </a:extLst>
            </p:cNvPr>
            <p:cNvCxnSpPr>
              <a:stCxn id="15" idx="1"/>
              <a:endCxn id="10" idx="5"/>
            </p:cNvCxnSpPr>
            <p:nvPr/>
          </p:nvCxnSpPr>
          <p:spPr>
            <a:xfrm flipH="1" flipV="1">
              <a:off x="9374372" y="2771536"/>
              <a:ext cx="499328" cy="5439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C6C60E0-1224-236B-122E-9681BDFB349F}"/>
                </a:ext>
              </a:extLst>
            </p:cNvPr>
            <p:cNvCxnSpPr>
              <a:stCxn id="13" idx="1"/>
              <a:endCxn id="12" idx="5"/>
            </p:cNvCxnSpPr>
            <p:nvPr/>
          </p:nvCxnSpPr>
          <p:spPr>
            <a:xfrm flipH="1" flipV="1">
              <a:off x="8721909" y="3248728"/>
              <a:ext cx="513616" cy="5192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F1F33C0-D761-CA09-D113-210C6D689BDB}"/>
                </a:ext>
              </a:extLst>
            </p:cNvPr>
            <p:cNvCxnSpPr>
              <a:stCxn id="20" idx="7"/>
              <a:endCxn id="12" idx="3"/>
            </p:cNvCxnSpPr>
            <p:nvPr/>
          </p:nvCxnSpPr>
          <p:spPr>
            <a:xfrm flipV="1">
              <a:off x="7973299" y="3248728"/>
              <a:ext cx="573496" cy="41495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014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353C5-8ADA-21C2-DFE4-82F4282E4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C5797-2025-BFEC-7EC9-6C850DFC8C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would be useful to have a method of </a:t>
            </a:r>
            <a:r>
              <a:rPr lang="en-US" b="1" dirty="0"/>
              <a:t>evaluating the quality </a:t>
            </a:r>
            <a:r>
              <a:rPr lang="en-US" dirty="0"/>
              <a:t>of a specific community structure.</a:t>
            </a:r>
          </a:p>
          <a:p>
            <a:r>
              <a:rPr lang="en-US" dirty="0"/>
              <a:t>Intuitively, what are the </a:t>
            </a:r>
            <a:r>
              <a:rPr lang="en-US" b="1" dirty="0"/>
              <a:t>characteristics</a:t>
            </a:r>
            <a:r>
              <a:rPr lang="en-US" dirty="0"/>
              <a:t> of a “good” community structure?</a:t>
            </a:r>
          </a:p>
          <a:p>
            <a:r>
              <a:rPr lang="en-US" dirty="0"/>
              <a:t>It seems that we would like to have </a:t>
            </a:r>
            <a:r>
              <a:rPr lang="en-US" b="1" dirty="0"/>
              <a:t>more edges within</a:t>
            </a:r>
            <a:r>
              <a:rPr lang="en-US" dirty="0"/>
              <a:t> the communities </a:t>
            </a:r>
            <a:r>
              <a:rPr lang="en-US" b="1" dirty="0"/>
              <a:t>than edges between</a:t>
            </a:r>
            <a:r>
              <a:rPr lang="en-US" dirty="0"/>
              <a:t> the communities.</a:t>
            </a:r>
          </a:p>
          <a:p>
            <a:r>
              <a:rPr lang="en-US" dirty="0"/>
              <a:t>The most popular measure is </a:t>
            </a:r>
            <a:r>
              <a:rPr lang="en-US" b="1" dirty="0"/>
              <a:t>modularity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3842CA-01B6-0A3C-9D08-EDB1532553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3711867-9A58-1F01-4E5B-A3C93C93C979}"/>
              </a:ext>
            </a:extLst>
          </p:cNvPr>
          <p:cNvGrpSpPr/>
          <p:nvPr/>
        </p:nvGrpSpPr>
        <p:grpSpPr>
          <a:xfrm>
            <a:off x="6372807" y="1097280"/>
            <a:ext cx="3346726" cy="3042041"/>
            <a:chOff x="7131048" y="1744515"/>
            <a:chExt cx="3913939" cy="3557614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96C0C3D-604B-15DD-7D43-1D30E3581694}"/>
                </a:ext>
              </a:extLst>
            </p:cNvPr>
            <p:cNvSpPr/>
            <p:nvPr/>
          </p:nvSpPr>
          <p:spPr>
            <a:xfrm>
              <a:off x="7746815" y="1988943"/>
              <a:ext cx="1788836" cy="154387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A35D68B-11BB-4035-8FB7-8028B7AC368C}"/>
                </a:ext>
              </a:extLst>
            </p:cNvPr>
            <p:cNvSpPr/>
            <p:nvPr/>
          </p:nvSpPr>
          <p:spPr>
            <a:xfrm>
              <a:off x="9035831" y="3124833"/>
              <a:ext cx="1842950" cy="1758509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67B1C6B-4B78-33D1-1378-689BA7C88E42}"/>
                </a:ext>
              </a:extLst>
            </p:cNvPr>
            <p:cNvSpPr/>
            <p:nvPr/>
          </p:nvSpPr>
          <p:spPr>
            <a:xfrm>
              <a:off x="7131048" y="3450752"/>
              <a:ext cx="1525282" cy="1574947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62F889D-BED5-7680-C783-5E16CCEF4A35}"/>
                    </a:ext>
                  </a:extLst>
                </p:cNvPr>
                <p:cNvSpPr txBox="1"/>
                <p:nvPr/>
              </p:nvSpPr>
              <p:spPr>
                <a:xfrm>
                  <a:off x="8377776" y="4762220"/>
                  <a:ext cx="332414" cy="53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62F889D-BED5-7680-C783-5E16CCEF4A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7776" y="4762220"/>
                  <a:ext cx="332414" cy="539909"/>
                </a:xfrm>
                <a:prstGeom prst="rect">
                  <a:avLst/>
                </a:prstGeom>
                <a:blipFill>
                  <a:blip r:embed="rId2"/>
                  <a:stretch>
                    <a:fillRect l="-51064" r="-10638" b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F49E9E0-76DC-0243-0E28-073FD5AAD750}"/>
                    </a:ext>
                  </a:extLst>
                </p:cNvPr>
                <p:cNvSpPr txBox="1"/>
                <p:nvPr/>
              </p:nvSpPr>
              <p:spPr>
                <a:xfrm>
                  <a:off x="10712573" y="4502089"/>
                  <a:ext cx="332414" cy="53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F49E9E0-76DC-0243-0E28-073FD5AAD7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12573" y="4502089"/>
                  <a:ext cx="332414" cy="539909"/>
                </a:xfrm>
                <a:prstGeom prst="rect">
                  <a:avLst/>
                </a:prstGeom>
                <a:blipFill>
                  <a:blip r:embed="rId3"/>
                  <a:stretch>
                    <a:fillRect l="-54348" r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6583613-094C-EE05-B86B-726A61380A41}"/>
                    </a:ext>
                  </a:extLst>
                </p:cNvPr>
                <p:cNvSpPr txBox="1"/>
                <p:nvPr/>
              </p:nvSpPr>
              <p:spPr>
                <a:xfrm>
                  <a:off x="9402473" y="1744515"/>
                  <a:ext cx="332414" cy="5399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accent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6583613-094C-EE05-B86B-726A61380A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2473" y="1744515"/>
                  <a:ext cx="332414" cy="539909"/>
                </a:xfrm>
                <a:prstGeom prst="rect">
                  <a:avLst/>
                </a:prstGeom>
                <a:blipFill>
                  <a:blip r:embed="rId4"/>
                  <a:stretch>
                    <a:fillRect l="-53191" r="-1276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1812C73-6EB2-ECD9-AB50-8A188B72FE3C}"/>
                </a:ext>
              </a:extLst>
            </p:cNvPr>
            <p:cNvSpPr/>
            <p:nvPr/>
          </p:nvSpPr>
          <p:spPr>
            <a:xfrm>
              <a:off x="7872351" y="2560153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D6F9696-81FC-FC57-371C-8A2DCA94A60C}"/>
                </a:ext>
              </a:extLst>
            </p:cNvPr>
            <p:cNvSpPr/>
            <p:nvPr/>
          </p:nvSpPr>
          <p:spPr>
            <a:xfrm>
              <a:off x="9162989" y="2560153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8D093D3B-972E-23BF-8AD8-5139A170C5FB}"/>
                </a:ext>
              </a:extLst>
            </p:cNvPr>
            <p:cNvSpPr/>
            <p:nvPr/>
          </p:nvSpPr>
          <p:spPr>
            <a:xfrm>
              <a:off x="8510526" y="2107716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66BE2F5-FD7D-8E72-267B-17FA19D33F5E}"/>
                </a:ext>
              </a:extLst>
            </p:cNvPr>
            <p:cNvSpPr/>
            <p:nvPr/>
          </p:nvSpPr>
          <p:spPr>
            <a:xfrm>
              <a:off x="8510526" y="3037345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2C0B223-09D7-78AE-A3F3-7586FD65599B}"/>
                </a:ext>
              </a:extLst>
            </p:cNvPr>
            <p:cNvSpPr/>
            <p:nvPr/>
          </p:nvSpPr>
          <p:spPr>
            <a:xfrm>
              <a:off x="9199257" y="3731676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53FC60C-2102-0C0B-C452-5DEF715D3B8F}"/>
                </a:ext>
              </a:extLst>
            </p:cNvPr>
            <p:cNvSpPr/>
            <p:nvPr/>
          </p:nvSpPr>
          <p:spPr>
            <a:xfrm>
              <a:off x="10489894" y="3731676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49462E2-5993-2812-5694-8F27489831A3}"/>
                </a:ext>
              </a:extLst>
            </p:cNvPr>
            <p:cNvSpPr/>
            <p:nvPr/>
          </p:nvSpPr>
          <p:spPr>
            <a:xfrm>
              <a:off x="9837432" y="3279238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526E0D9-D1B9-7386-11DC-70CABA12EF33}"/>
                </a:ext>
              </a:extLst>
            </p:cNvPr>
            <p:cNvSpPr/>
            <p:nvPr/>
          </p:nvSpPr>
          <p:spPr>
            <a:xfrm>
              <a:off x="10242244" y="440578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AC9555D-E32B-AAEF-2FA6-B35D82C5640E}"/>
                </a:ext>
              </a:extLst>
            </p:cNvPr>
            <p:cNvSpPr/>
            <p:nvPr/>
          </p:nvSpPr>
          <p:spPr>
            <a:xfrm>
              <a:off x="9446907" y="440578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9ED8CBE-A8A2-B3C8-3B14-5E5787442F68}"/>
                </a:ext>
              </a:extLst>
            </p:cNvPr>
            <p:cNvSpPr/>
            <p:nvPr/>
          </p:nvSpPr>
          <p:spPr>
            <a:xfrm>
              <a:off x="7313864" y="440578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279A24B-2260-62F4-1021-9C63E2210C97}"/>
                </a:ext>
              </a:extLst>
            </p:cNvPr>
            <p:cNvSpPr/>
            <p:nvPr/>
          </p:nvSpPr>
          <p:spPr>
            <a:xfrm>
              <a:off x="8198746" y="440578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3BCCDBB-2E0C-D5AA-D0D4-20CD76332261}"/>
                </a:ext>
              </a:extLst>
            </p:cNvPr>
            <p:cNvSpPr/>
            <p:nvPr/>
          </p:nvSpPr>
          <p:spPr>
            <a:xfrm>
              <a:off x="7761916" y="3627418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6D00817-A155-3920-75D7-731A07B011DF}"/>
                </a:ext>
              </a:extLst>
            </p:cNvPr>
            <p:cNvCxnSpPr>
              <a:stCxn id="69" idx="2"/>
              <a:endCxn id="68" idx="6"/>
            </p:cNvCxnSpPr>
            <p:nvPr/>
          </p:nvCxnSpPr>
          <p:spPr>
            <a:xfrm flipH="1">
              <a:off x="7561514" y="4529605"/>
              <a:ext cx="6372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CE990E3-FDA0-87C0-44E9-026DFC9D0136}"/>
                </a:ext>
              </a:extLst>
            </p:cNvPr>
            <p:cNvCxnSpPr>
              <a:stCxn id="68" idx="7"/>
              <a:endCxn id="70" idx="3"/>
            </p:cNvCxnSpPr>
            <p:nvPr/>
          </p:nvCxnSpPr>
          <p:spPr>
            <a:xfrm flipV="1">
              <a:off x="7525246" y="3838800"/>
              <a:ext cx="272938" cy="6032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16CBF41-018D-3C2D-8FC1-7C0C1134DA27}"/>
                </a:ext>
              </a:extLst>
            </p:cNvPr>
            <p:cNvCxnSpPr>
              <a:stCxn id="69" idx="1"/>
              <a:endCxn id="70" idx="5"/>
            </p:cNvCxnSpPr>
            <p:nvPr/>
          </p:nvCxnSpPr>
          <p:spPr>
            <a:xfrm flipH="1" flipV="1">
              <a:off x="7973298" y="3838800"/>
              <a:ext cx="261716" cy="6032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7601259-F4E9-E229-121C-6225E9540EF6}"/>
                </a:ext>
              </a:extLst>
            </p:cNvPr>
            <p:cNvCxnSpPr>
              <a:stCxn id="60" idx="2"/>
              <a:endCxn id="59" idx="6"/>
            </p:cNvCxnSpPr>
            <p:nvPr/>
          </p:nvCxnSpPr>
          <p:spPr>
            <a:xfrm flipH="1">
              <a:off x="8120001" y="2683978"/>
              <a:ext cx="10429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E1B91F3-18C6-8393-AA5E-6ECA1378A17D}"/>
                </a:ext>
              </a:extLst>
            </p:cNvPr>
            <p:cNvCxnSpPr>
              <a:stCxn id="59" idx="7"/>
              <a:endCxn id="61" idx="3"/>
            </p:cNvCxnSpPr>
            <p:nvPr/>
          </p:nvCxnSpPr>
          <p:spPr>
            <a:xfrm flipV="1">
              <a:off x="8083734" y="2319099"/>
              <a:ext cx="463061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DC7F2FA-A38E-6EEF-D793-8B48863B1E52}"/>
                </a:ext>
              </a:extLst>
            </p:cNvPr>
            <p:cNvCxnSpPr>
              <a:stCxn id="60" idx="1"/>
              <a:endCxn id="61" idx="5"/>
            </p:cNvCxnSpPr>
            <p:nvPr/>
          </p:nvCxnSpPr>
          <p:spPr>
            <a:xfrm flipH="1" flipV="1">
              <a:off x="8721909" y="2319099"/>
              <a:ext cx="477348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BE7E6C1-1EF9-2EB3-41C0-C318977BF04D}"/>
                </a:ext>
              </a:extLst>
            </p:cNvPr>
            <p:cNvCxnSpPr>
              <a:stCxn id="62" idx="1"/>
              <a:endCxn id="59" idx="5"/>
            </p:cNvCxnSpPr>
            <p:nvPr/>
          </p:nvCxnSpPr>
          <p:spPr>
            <a:xfrm flipH="1" flipV="1">
              <a:off x="8083734" y="2771535"/>
              <a:ext cx="463061" cy="302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B91403F-FBE0-6751-6130-93FCA9352E71}"/>
                </a:ext>
              </a:extLst>
            </p:cNvPr>
            <p:cNvCxnSpPr>
              <a:stCxn id="70" idx="0"/>
              <a:endCxn id="59" idx="4"/>
            </p:cNvCxnSpPr>
            <p:nvPr/>
          </p:nvCxnSpPr>
          <p:spPr>
            <a:xfrm flipV="1">
              <a:off x="7885743" y="2807804"/>
              <a:ext cx="110435" cy="8196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E50AB5D-1467-84F0-1879-7EE5BDA54A89}"/>
                </a:ext>
              </a:extLst>
            </p:cNvPr>
            <p:cNvCxnSpPr>
              <a:stCxn id="63" idx="7"/>
              <a:endCxn id="65" idx="3"/>
            </p:cNvCxnSpPr>
            <p:nvPr/>
          </p:nvCxnSpPr>
          <p:spPr>
            <a:xfrm flipV="1">
              <a:off x="9410640" y="3490622"/>
              <a:ext cx="463061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409805C-D40D-DAC0-C55C-CF3F628D0958}"/>
                </a:ext>
              </a:extLst>
            </p:cNvPr>
            <p:cNvCxnSpPr>
              <a:stCxn id="66" idx="0"/>
              <a:endCxn id="65" idx="4"/>
            </p:cNvCxnSpPr>
            <p:nvPr/>
          </p:nvCxnSpPr>
          <p:spPr>
            <a:xfrm flipH="1" flipV="1">
              <a:off x="9961257" y="3526888"/>
              <a:ext cx="404813" cy="8788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8CECEAF-1D0B-D070-05CD-D626EC0F9418}"/>
                </a:ext>
              </a:extLst>
            </p:cNvPr>
            <p:cNvCxnSpPr>
              <a:stCxn id="64" idx="1"/>
              <a:endCxn id="65" idx="5"/>
            </p:cNvCxnSpPr>
            <p:nvPr/>
          </p:nvCxnSpPr>
          <p:spPr>
            <a:xfrm flipH="1" flipV="1">
              <a:off x="10048814" y="3490622"/>
              <a:ext cx="477348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C9BBBB4-18F2-CF72-6D6C-F35FCEE44A33}"/>
                </a:ext>
              </a:extLst>
            </p:cNvPr>
            <p:cNvCxnSpPr>
              <a:stCxn id="66" idx="7"/>
              <a:endCxn id="64" idx="4"/>
            </p:cNvCxnSpPr>
            <p:nvPr/>
          </p:nvCxnSpPr>
          <p:spPr>
            <a:xfrm flipV="1">
              <a:off x="10453628" y="3979326"/>
              <a:ext cx="160093" cy="4627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D5B27CF-A8A7-E86F-BAFE-00A4B72C2C6A}"/>
                </a:ext>
              </a:extLst>
            </p:cNvPr>
            <p:cNvCxnSpPr>
              <a:stCxn id="67" idx="1"/>
              <a:endCxn id="63" idx="4"/>
            </p:cNvCxnSpPr>
            <p:nvPr/>
          </p:nvCxnSpPr>
          <p:spPr>
            <a:xfrm flipH="1" flipV="1">
              <a:off x="9323083" y="3979326"/>
              <a:ext cx="160093" cy="4627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5C097C4-FE6B-69F1-3BC5-F8B6F67E8D83}"/>
                </a:ext>
              </a:extLst>
            </p:cNvPr>
            <p:cNvCxnSpPr>
              <a:stCxn id="67" idx="0"/>
              <a:endCxn id="65" idx="4"/>
            </p:cNvCxnSpPr>
            <p:nvPr/>
          </p:nvCxnSpPr>
          <p:spPr>
            <a:xfrm flipV="1">
              <a:off x="9570733" y="3526888"/>
              <a:ext cx="390525" cy="8788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4A6E92F-FB7A-140E-E994-8B7008043991}"/>
                </a:ext>
              </a:extLst>
            </p:cNvPr>
            <p:cNvCxnSpPr>
              <a:stCxn id="64" idx="2"/>
              <a:endCxn id="63" idx="6"/>
            </p:cNvCxnSpPr>
            <p:nvPr/>
          </p:nvCxnSpPr>
          <p:spPr>
            <a:xfrm flipH="1">
              <a:off x="9446906" y="3855501"/>
              <a:ext cx="10429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ECC2754-1EE4-7F0A-CC14-BF37BD988232}"/>
                </a:ext>
              </a:extLst>
            </p:cNvPr>
            <p:cNvCxnSpPr>
              <a:stCxn id="67" idx="7"/>
              <a:endCxn id="64" idx="3"/>
            </p:cNvCxnSpPr>
            <p:nvPr/>
          </p:nvCxnSpPr>
          <p:spPr>
            <a:xfrm flipV="1">
              <a:off x="9658290" y="3943058"/>
              <a:ext cx="867873" cy="4989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048A153-92E1-AC58-9B3A-D668F0A40DA7}"/>
                </a:ext>
              </a:extLst>
            </p:cNvPr>
            <p:cNvCxnSpPr>
              <a:stCxn id="63" idx="2"/>
              <a:endCxn id="69" idx="7"/>
            </p:cNvCxnSpPr>
            <p:nvPr/>
          </p:nvCxnSpPr>
          <p:spPr>
            <a:xfrm flipH="1">
              <a:off x="8410129" y="3855502"/>
              <a:ext cx="789128" cy="5865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573380A-CCD2-23EE-AF1B-8BC7A39A81F7}"/>
                </a:ext>
              </a:extLst>
            </p:cNvPr>
            <p:cNvCxnSpPr>
              <a:stCxn id="62" idx="0"/>
              <a:endCxn id="61" idx="4"/>
            </p:cNvCxnSpPr>
            <p:nvPr/>
          </p:nvCxnSpPr>
          <p:spPr>
            <a:xfrm flipV="1">
              <a:off x="8634351" y="2355366"/>
              <a:ext cx="0" cy="6819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B5A30AF-322C-1A5F-8EDA-1A2685235F27}"/>
                </a:ext>
              </a:extLst>
            </p:cNvPr>
            <p:cNvCxnSpPr>
              <a:stCxn id="65" idx="1"/>
              <a:endCxn id="60" idx="5"/>
            </p:cNvCxnSpPr>
            <p:nvPr/>
          </p:nvCxnSpPr>
          <p:spPr>
            <a:xfrm flipH="1" flipV="1">
              <a:off x="9374372" y="2771536"/>
              <a:ext cx="499328" cy="5439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8E309DC-19D0-BA3F-04F7-32645C680D28}"/>
                </a:ext>
              </a:extLst>
            </p:cNvPr>
            <p:cNvCxnSpPr>
              <a:stCxn id="63" idx="1"/>
              <a:endCxn id="62" idx="5"/>
            </p:cNvCxnSpPr>
            <p:nvPr/>
          </p:nvCxnSpPr>
          <p:spPr>
            <a:xfrm flipH="1" flipV="1">
              <a:off x="8721909" y="3248728"/>
              <a:ext cx="513616" cy="5192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5440B3D0-53B8-7362-D369-3DE2E4083622}"/>
                </a:ext>
              </a:extLst>
            </p:cNvPr>
            <p:cNvCxnSpPr>
              <a:stCxn id="70" idx="7"/>
              <a:endCxn id="62" idx="3"/>
            </p:cNvCxnSpPr>
            <p:nvPr/>
          </p:nvCxnSpPr>
          <p:spPr>
            <a:xfrm flipV="1">
              <a:off x="7973299" y="3248728"/>
              <a:ext cx="573496" cy="41495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8317F5AC-BCEA-73F5-9A8B-329762F627DF}"/>
              </a:ext>
            </a:extLst>
          </p:cNvPr>
          <p:cNvGrpSpPr/>
          <p:nvPr/>
        </p:nvGrpSpPr>
        <p:grpSpPr>
          <a:xfrm>
            <a:off x="8356377" y="4028496"/>
            <a:ext cx="3514567" cy="2386212"/>
            <a:chOff x="1089552" y="2861957"/>
            <a:chExt cx="4032954" cy="2738170"/>
          </a:xfrm>
        </p:grpSpPr>
        <p:sp>
          <p:nvSpPr>
            <p:cNvPr id="44" name="Rounded Rectangle 10">
              <a:extLst>
                <a:ext uri="{FF2B5EF4-FFF2-40B4-BE49-F238E27FC236}">
                  <a16:creationId xmlns:a16="http://schemas.microsoft.com/office/drawing/2014/main" id="{C3FF8827-7438-536F-522D-9096260EB841}"/>
                </a:ext>
              </a:extLst>
            </p:cNvPr>
            <p:cNvSpPr/>
            <p:nvPr/>
          </p:nvSpPr>
          <p:spPr>
            <a:xfrm>
              <a:off x="1442655" y="5066664"/>
              <a:ext cx="3418594" cy="53346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381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Rounded Rectangle 130">
              <a:extLst>
                <a:ext uri="{FF2B5EF4-FFF2-40B4-BE49-F238E27FC236}">
                  <a16:creationId xmlns:a16="http://schemas.microsoft.com/office/drawing/2014/main" id="{64B85B10-FB5C-48F4-4FC6-3226A928B1D6}"/>
                </a:ext>
              </a:extLst>
            </p:cNvPr>
            <p:cNvSpPr/>
            <p:nvPr/>
          </p:nvSpPr>
          <p:spPr>
            <a:xfrm>
              <a:off x="1894114" y="3796640"/>
              <a:ext cx="3228392" cy="1200315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381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Rounded Rectangle 131">
              <a:extLst>
                <a:ext uri="{FF2B5EF4-FFF2-40B4-BE49-F238E27FC236}">
                  <a16:creationId xmlns:a16="http://schemas.microsoft.com/office/drawing/2014/main" id="{27F6CDA5-E613-02E8-3D66-9247E57AAC0B}"/>
                </a:ext>
              </a:extLst>
            </p:cNvPr>
            <p:cNvSpPr/>
            <p:nvPr/>
          </p:nvSpPr>
          <p:spPr>
            <a:xfrm>
              <a:off x="1996751" y="2861957"/>
              <a:ext cx="1800808" cy="859064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381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prstClr val="white"/>
                </a:solidFill>
                <a:latin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C1174B6-133B-A756-8433-50EED801C660}"/>
                    </a:ext>
                  </a:extLst>
                </p:cNvPr>
                <p:cNvSpPr txBox="1"/>
                <p:nvPr/>
              </p:nvSpPr>
              <p:spPr>
                <a:xfrm>
                  <a:off x="1579518" y="3102580"/>
                  <a:ext cx="33241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C1174B6-133B-A756-8433-50EED801C6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9518" y="3102580"/>
                  <a:ext cx="332414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51064" r="-10638" b="-181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2E77D4C-A721-4DFE-FAA4-F594B1C49C40}"/>
                    </a:ext>
                  </a:extLst>
                </p:cNvPr>
                <p:cNvSpPr txBox="1"/>
                <p:nvPr/>
              </p:nvSpPr>
              <p:spPr>
                <a:xfrm>
                  <a:off x="1465333" y="4120382"/>
                  <a:ext cx="332414" cy="475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22E77D4C-A721-4DFE-FAA4-F594B1C49C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5333" y="4120382"/>
                  <a:ext cx="332414" cy="475258"/>
                </a:xfrm>
                <a:prstGeom prst="rect">
                  <a:avLst/>
                </a:prstGeom>
                <a:blipFill>
                  <a:blip r:embed="rId6"/>
                  <a:stretch>
                    <a:fillRect l="-53191" r="-12766" b="-132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66E4675-C7C9-D03B-147B-E0550DFF79D1}"/>
                    </a:ext>
                  </a:extLst>
                </p:cNvPr>
                <p:cNvSpPr txBox="1"/>
                <p:nvPr/>
              </p:nvSpPr>
              <p:spPr>
                <a:xfrm>
                  <a:off x="1089552" y="5066664"/>
                  <a:ext cx="332414" cy="475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pl-P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𝐶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E66E4675-C7C9-D03B-147B-E0550DFF79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9552" y="5066664"/>
                  <a:ext cx="332414" cy="475258"/>
                </a:xfrm>
                <a:prstGeom prst="rect">
                  <a:avLst/>
                </a:prstGeom>
                <a:blipFill>
                  <a:blip r:embed="rId7"/>
                  <a:stretch>
                    <a:fillRect l="-53191" r="-12766" b="-147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6872FDD-B742-5BA3-616C-B0F1F16293DF}"/>
                </a:ext>
              </a:extLst>
            </p:cNvPr>
            <p:cNvSpPr/>
            <p:nvPr/>
          </p:nvSpPr>
          <p:spPr>
            <a:xfrm>
              <a:off x="2124970" y="3371508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B85E3B42-3D31-41AB-8497-FC81E5F698A4}"/>
                </a:ext>
              </a:extLst>
            </p:cNvPr>
            <p:cNvSpPr/>
            <p:nvPr/>
          </p:nvSpPr>
          <p:spPr>
            <a:xfrm>
              <a:off x="3415608" y="3371508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769FA907-AECA-46D5-CBE9-374A59C5F2FB}"/>
                </a:ext>
              </a:extLst>
            </p:cNvPr>
            <p:cNvSpPr/>
            <p:nvPr/>
          </p:nvSpPr>
          <p:spPr>
            <a:xfrm>
              <a:off x="2763145" y="2919071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CA431CB-490D-25C4-AE81-C6C751713E5B}"/>
                </a:ext>
              </a:extLst>
            </p:cNvPr>
            <p:cNvSpPr/>
            <p:nvPr/>
          </p:nvSpPr>
          <p:spPr>
            <a:xfrm>
              <a:off x="2763145" y="3848700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AA3BF369-4E85-6AF5-B7B1-B33A76708A00}"/>
                </a:ext>
              </a:extLst>
            </p:cNvPr>
            <p:cNvSpPr/>
            <p:nvPr/>
          </p:nvSpPr>
          <p:spPr>
            <a:xfrm>
              <a:off x="3451876" y="4543031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F4B2DDB-1A3E-DF46-1241-B463B37BB5E4}"/>
                </a:ext>
              </a:extLst>
            </p:cNvPr>
            <p:cNvSpPr/>
            <p:nvPr/>
          </p:nvSpPr>
          <p:spPr>
            <a:xfrm>
              <a:off x="4742513" y="4543031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2A29AF29-1FD3-B816-F4C3-6D1D24DE199D}"/>
                </a:ext>
              </a:extLst>
            </p:cNvPr>
            <p:cNvSpPr/>
            <p:nvPr/>
          </p:nvSpPr>
          <p:spPr>
            <a:xfrm>
              <a:off x="4090051" y="4090593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9282D283-ABA3-EFFE-FB43-1EA33A43AB92}"/>
                </a:ext>
              </a:extLst>
            </p:cNvPr>
            <p:cNvSpPr/>
            <p:nvPr/>
          </p:nvSpPr>
          <p:spPr>
            <a:xfrm>
              <a:off x="4494863" y="5217135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5B44284-D57A-7607-2140-F45FDB151B78}"/>
                </a:ext>
              </a:extLst>
            </p:cNvPr>
            <p:cNvSpPr/>
            <p:nvPr/>
          </p:nvSpPr>
          <p:spPr>
            <a:xfrm>
              <a:off x="3699526" y="5217135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2C6290A1-EF1B-1826-DFA0-963ED8F5453F}"/>
                </a:ext>
              </a:extLst>
            </p:cNvPr>
            <p:cNvSpPr/>
            <p:nvPr/>
          </p:nvSpPr>
          <p:spPr>
            <a:xfrm>
              <a:off x="1566483" y="5217135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82A66F3-B565-1D4B-C495-E6C5C058D8AB}"/>
                </a:ext>
              </a:extLst>
            </p:cNvPr>
            <p:cNvSpPr/>
            <p:nvPr/>
          </p:nvSpPr>
          <p:spPr>
            <a:xfrm>
              <a:off x="2451365" y="5217135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B2FCF78B-05E8-2474-CA5D-886900A912C3}"/>
                </a:ext>
              </a:extLst>
            </p:cNvPr>
            <p:cNvSpPr/>
            <p:nvPr/>
          </p:nvSpPr>
          <p:spPr>
            <a:xfrm>
              <a:off x="2014535" y="4438773"/>
              <a:ext cx="247650" cy="2476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94F22CC-8B21-DAF9-CF86-5455560A216F}"/>
                </a:ext>
              </a:extLst>
            </p:cNvPr>
            <p:cNvCxnSpPr>
              <a:stCxn id="104" idx="2"/>
              <a:endCxn id="103" idx="6"/>
            </p:cNvCxnSpPr>
            <p:nvPr/>
          </p:nvCxnSpPr>
          <p:spPr>
            <a:xfrm flipH="1">
              <a:off x="1814133" y="5340960"/>
              <a:ext cx="6372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2B60FC0A-748A-2DB0-D067-A7D017EFD21A}"/>
                </a:ext>
              </a:extLst>
            </p:cNvPr>
            <p:cNvCxnSpPr>
              <a:stCxn id="103" idx="7"/>
              <a:endCxn id="105" idx="3"/>
            </p:cNvCxnSpPr>
            <p:nvPr/>
          </p:nvCxnSpPr>
          <p:spPr>
            <a:xfrm flipV="1">
              <a:off x="1777865" y="4650155"/>
              <a:ext cx="272938" cy="6032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DBF6388F-7BE7-43AF-E509-2CE5BC12FFC9}"/>
                </a:ext>
              </a:extLst>
            </p:cNvPr>
            <p:cNvCxnSpPr>
              <a:stCxn id="104" idx="1"/>
              <a:endCxn id="105" idx="5"/>
            </p:cNvCxnSpPr>
            <p:nvPr/>
          </p:nvCxnSpPr>
          <p:spPr>
            <a:xfrm flipH="1" flipV="1">
              <a:off x="2225917" y="4650155"/>
              <a:ext cx="261716" cy="6032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7095D80-935E-DB37-45D2-5BCD585ACF32}"/>
                </a:ext>
              </a:extLst>
            </p:cNvPr>
            <p:cNvCxnSpPr>
              <a:stCxn id="95" idx="2"/>
              <a:endCxn id="94" idx="6"/>
            </p:cNvCxnSpPr>
            <p:nvPr/>
          </p:nvCxnSpPr>
          <p:spPr>
            <a:xfrm flipH="1">
              <a:off x="2372620" y="3495333"/>
              <a:ext cx="10429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C5321AF5-E31B-9F08-C98F-C7AAD7F14F3E}"/>
                </a:ext>
              </a:extLst>
            </p:cNvPr>
            <p:cNvCxnSpPr>
              <a:stCxn id="94" idx="7"/>
              <a:endCxn id="96" idx="3"/>
            </p:cNvCxnSpPr>
            <p:nvPr/>
          </p:nvCxnSpPr>
          <p:spPr>
            <a:xfrm flipV="1">
              <a:off x="2336353" y="3130454"/>
              <a:ext cx="463061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8571997-7360-4924-EDB9-97C02537EE8F}"/>
                </a:ext>
              </a:extLst>
            </p:cNvPr>
            <p:cNvCxnSpPr>
              <a:stCxn id="95" idx="1"/>
              <a:endCxn id="96" idx="5"/>
            </p:cNvCxnSpPr>
            <p:nvPr/>
          </p:nvCxnSpPr>
          <p:spPr>
            <a:xfrm flipH="1" flipV="1">
              <a:off x="2974528" y="3130454"/>
              <a:ext cx="477348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A45D71F-269F-9AAC-0439-91A413B8A0D7}"/>
                </a:ext>
              </a:extLst>
            </p:cNvPr>
            <p:cNvCxnSpPr>
              <a:stCxn id="97" idx="1"/>
              <a:endCxn id="94" idx="5"/>
            </p:cNvCxnSpPr>
            <p:nvPr/>
          </p:nvCxnSpPr>
          <p:spPr>
            <a:xfrm flipH="1" flipV="1">
              <a:off x="2336353" y="3582890"/>
              <a:ext cx="463061" cy="30207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7E453D2B-AC0F-B539-7885-55E5FB4BCD3F}"/>
                </a:ext>
              </a:extLst>
            </p:cNvPr>
            <p:cNvCxnSpPr>
              <a:stCxn id="105" idx="0"/>
              <a:endCxn id="94" idx="4"/>
            </p:cNvCxnSpPr>
            <p:nvPr/>
          </p:nvCxnSpPr>
          <p:spPr>
            <a:xfrm flipV="1">
              <a:off x="2138362" y="3619159"/>
              <a:ext cx="110435" cy="8196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4538CDF0-56BA-ABE1-53FD-5F2F91615C29}"/>
                </a:ext>
              </a:extLst>
            </p:cNvPr>
            <p:cNvCxnSpPr>
              <a:stCxn id="98" idx="7"/>
              <a:endCxn id="100" idx="3"/>
            </p:cNvCxnSpPr>
            <p:nvPr/>
          </p:nvCxnSpPr>
          <p:spPr>
            <a:xfrm flipV="1">
              <a:off x="3663259" y="4301977"/>
              <a:ext cx="463061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24BFC3B-2400-99F2-DC5B-032D5EE77AB5}"/>
                </a:ext>
              </a:extLst>
            </p:cNvPr>
            <p:cNvCxnSpPr>
              <a:stCxn id="101" idx="0"/>
              <a:endCxn id="100" idx="4"/>
            </p:cNvCxnSpPr>
            <p:nvPr/>
          </p:nvCxnSpPr>
          <p:spPr>
            <a:xfrm flipH="1" flipV="1">
              <a:off x="4213876" y="4338243"/>
              <a:ext cx="404813" cy="8788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AA337457-04CA-927A-2E23-3717D403C55A}"/>
                </a:ext>
              </a:extLst>
            </p:cNvPr>
            <p:cNvCxnSpPr>
              <a:stCxn id="99" idx="1"/>
              <a:endCxn id="100" idx="5"/>
            </p:cNvCxnSpPr>
            <p:nvPr/>
          </p:nvCxnSpPr>
          <p:spPr>
            <a:xfrm flipH="1" flipV="1">
              <a:off x="4301433" y="4301977"/>
              <a:ext cx="477348" cy="2773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FC15F60-CBD7-F350-DD6F-9D2F7FCD8AFE}"/>
                </a:ext>
              </a:extLst>
            </p:cNvPr>
            <p:cNvCxnSpPr>
              <a:stCxn id="101" idx="7"/>
              <a:endCxn id="99" idx="4"/>
            </p:cNvCxnSpPr>
            <p:nvPr/>
          </p:nvCxnSpPr>
          <p:spPr>
            <a:xfrm flipV="1">
              <a:off x="4706247" y="4790681"/>
              <a:ext cx="160093" cy="4627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9895166-31C8-B728-387F-8EA4E99E2BAE}"/>
                </a:ext>
              </a:extLst>
            </p:cNvPr>
            <p:cNvCxnSpPr>
              <a:stCxn id="102" idx="1"/>
              <a:endCxn id="98" idx="4"/>
            </p:cNvCxnSpPr>
            <p:nvPr/>
          </p:nvCxnSpPr>
          <p:spPr>
            <a:xfrm flipH="1" flipV="1">
              <a:off x="3575702" y="4790681"/>
              <a:ext cx="160093" cy="4627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85395FA-9B96-14CE-31D7-F29B480F86DB}"/>
                </a:ext>
              </a:extLst>
            </p:cNvPr>
            <p:cNvCxnSpPr>
              <a:stCxn id="102" idx="0"/>
              <a:endCxn id="100" idx="4"/>
            </p:cNvCxnSpPr>
            <p:nvPr/>
          </p:nvCxnSpPr>
          <p:spPr>
            <a:xfrm flipV="1">
              <a:off x="3823352" y="4338243"/>
              <a:ext cx="390525" cy="87889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AEC625A-81CF-70A4-FB9A-5A04BF8A622E}"/>
                </a:ext>
              </a:extLst>
            </p:cNvPr>
            <p:cNvCxnSpPr>
              <a:stCxn id="99" idx="2"/>
              <a:endCxn id="98" idx="6"/>
            </p:cNvCxnSpPr>
            <p:nvPr/>
          </p:nvCxnSpPr>
          <p:spPr>
            <a:xfrm flipH="1">
              <a:off x="3699525" y="4666856"/>
              <a:ext cx="10429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79B53166-E886-4919-E347-E139D679A317}"/>
                </a:ext>
              </a:extLst>
            </p:cNvPr>
            <p:cNvCxnSpPr>
              <a:stCxn id="102" idx="7"/>
              <a:endCxn id="99" idx="3"/>
            </p:cNvCxnSpPr>
            <p:nvPr/>
          </p:nvCxnSpPr>
          <p:spPr>
            <a:xfrm flipV="1">
              <a:off x="3910909" y="4754413"/>
              <a:ext cx="867873" cy="4989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09CF35A1-BA8C-A94D-770D-89264632AB3D}"/>
                </a:ext>
              </a:extLst>
            </p:cNvPr>
            <p:cNvCxnSpPr>
              <a:stCxn id="98" idx="2"/>
              <a:endCxn id="104" idx="7"/>
            </p:cNvCxnSpPr>
            <p:nvPr/>
          </p:nvCxnSpPr>
          <p:spPr>
            <a:xfrm flipH="1">
              <a:off x="2662748" y="4666857"/>
              <a:ext cx="789128" cy="5865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4914B68-CAFD-2E25-4E69-D5886D1E7F9D}"/>
                </a:ext>
              </a:extLst>
            </p:cNvPr>
            <p:cNvCxnSpPr>
              <a:stCxn id="97" idx="0"/>
              <a:endCxn id="96" idx="4"/>
            </p:cNvCxnSpPr>
            <p:nvPr/>
          </p:nvCxnSpPr>
          <p:spPr>
            <a:xfrm flipV="1">
              <a:off x="2886970" y="3166721"/>
              <a:ext cx="0" cy="6819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103DD06-4660-C7F8-D309-8A81580ADC65}"/>
                </a:ext>
              </a:extLst>
            </p:cNvPr>
            <p:cNvCxnSpPr>
              <a:stCxn id="100" idx="1"/>
              <a:endCxn id="95" idx="5"/>
            </p:cNvCxnSpPr>
            <p:nvPr/>
          </p:nvCxnSpPr>
          <p:spPr>
            <a:xfrm flipH="1" flipV="1">
              <a:off x="3626991" y="3582891"/>
              <a:ext cx="499328" cy="5439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C892A9F-D123-9A60-169B-BE2F9D406705}"/>
                </a:ext>
              </a:extLst>
            </p:cNvPr>
            <p:cNvCxnSpPr>
              <a:stCxn id="98" idx="1"/>
              <a:endCxn id="97" idx="5"/>
            </p:cNvCxnSpPr>
            <p:nvPr/>
          </p:nvCxnSpPr>
          <p:spPr>
            <a:xfrm flipH="1" flipV="1">
              <a:off x="2974528" y="4060083"/>
              <a:ext cx="513616" cy="5192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F1190AD-9638-5EB4-184B-84A559116D19}"/>
                </a:ext>
              </a:extLst>
            </p:cNvPr>
            <p:cNvCxnSpPr>
              <a:stCxn id="105" idx="7"/>
              <a:endCxn id="97" idx="3"/>
            </p:cNvCxnSpPr>
            <p:nvPr/>
          </p:nvCxnSpPr>
          <p:spPr>
            <a:xfrm flipV="1">
              <a:off x="2225918" y="4060083"/>
              <a:ext cx="573496" cy="41495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9F7CA46-EB2D-B39B-6A67-C02B49ED8B3F}"/>
                  </a:ext>
                </a:extLst>
              </p:cNvPr>
              <p:cNvSpPr txBox="1"/>
              <p:nvPr/>
            </p:nvSpPr>
            <p:spPr>
              <a:xfrm>
                <a:off x="562687" y="4232422"/>
                <a:ext cx="5286512" cy="2000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2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𝐶𝑆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sz="22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𝐶𝑆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sz="22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den>
                          </m:f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  <m:d>
                                        <m:dPr>
                                          <m:ctrlPr>
                                            <a:rPr lang="en-US" sz="22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2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2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𝐶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2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br>
                  <a:rPr lang="en-US" sz="2200" dirty="0"/>
                </a:br>
                <a:r>
                  <a:rPr lang="en-US" sz="2200" dirty="0"/>
                  <a:t>where:</a:t>
                </a:r>
                <a:endParaRPr lang="en-US" sz="220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are the edges between the nodes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000" dirty="0"/>
                  <a:t>is the sum of degrees of the nodes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9F7CA46-EB2D-B39B-6A67-C02B49ED8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87" y="4232422"/>
                <a:ext cx="5286512" cy="2000356"/>
              </a:xfrm>
              <a:prstGeom prst="rect">
                <a:avLst/>
              </a:prstGeom>
              <a:blipFill>
                <a:blip r:embed="rId8"/>
                <a:stretch>
                  <a:fillRect l="-1498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Rectangle 130">
            <a:extLst>
              <a:ext uri="{FF2B5EF4-FFF2-40B4-BE49-F238E27FC236}">
                <a16:creationId xmlns:a16="http://schemas.microsoft.com/office/drawing/2014/main" id="{2D1417C5-87F8-A940-DE7F-FB121EA0CB4B}"/>
              </a:ext>
            </a:extLst>
          </p:cNvPr>
          <p:cNvSpPr/>
          <p:nvPr/>
        </p:nvSpPr>
        <p:spPr>
          <a:xfrm>
            <a:off x="3825551" y="4232422"/>
            <a:ext cx="1567543" cy="974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B2835A54-C776-776A-D8AF-ECD2E071EC03}"/>
                  </a:ext>
                </a:extLst>
              </p:cNvPr>
              <p:cNvSpPr txBox="1"/>
              <p:nvPr/>
            </p:nvSpPr>
            <p:spPr>
              <a:xfrm>
                <a:off x="9378474" y="1896815"/>
                <a:ext cx="25856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𝐶𝑆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0.4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B2835A54-C776-776A-D8AF-ECD2E071E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8474" y="1896815"/>
                <a:ext cx="2585611" cy="461665"/>
              </a:xfrm>
              <a:prstGeom prst="rect">
                <a:avLst/>
              </a:prstGeom>
              <a:blipFill>
                <a:blip r:embed="rId9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923F23FB-4DA9-DB57-89DF-6FA84C772A51}"/>
                  </a:ext>
                </a:extLst>
              </p:cNvPr>
              <p:cNvSpPr txBox="1"/>
              <p:nvPr/>
            </p:nvSpPr>
            <p:spPr>
              <a:xfrm>
                <a:off x="5926328" y="5141961"/>
                <a:ext cx="25856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923F23FB-4DA9-DB57-89DF-6FA84C772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6328" y="5141961"/>
                <a:ext cx="2585611" cy="461665"/>
              </a:xfrm>
              <a:prstGeom prst="rect">
                <a:avLst/>
              </a:prstGeom>
              <a:blipFill>
                <a:blip r:embed="rId10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172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/>
      <p:bldP spid="13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9568A-6F65-00CF-925B-9EDF3951D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clustering and dendrogram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E4097-28D1-E652-1326-0A547E440E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6" y="1097280"/>
            <a:ext cx="4962144" cy="5395594"/>
          </a:xfrm>
        </p:spPr>
        <p:txBody>
          <a:bodyPr>
            <a:normAutofit/>
          </a:bodyPr>
          <a:lstStyle/>
          <a:p>
            <a:r>
              <a:rPr lang="en-US" dirty="0"/>
              <a:t>Many community detection algorithms are based on </a:t>
            </a:r>
            <a:r>
              <a:rPr lang="en-US" b="1" dirty="0"/>
              <a:t>hierarchical clustering</a:t>
            </a:r>
            <a:r>
              <a:rPr lang="en-US" dirty="0"/>
              <a:t>.</a:t>
            </a:r>
          </a:p>
          <a:p>
            <a:r>
              <a:rPr lang="en-US" dirty="0"/>
              <a:t>In a </a:t>
            </a:r>
            <a:r>
              <a:rPr lang="en-US" b="1" dirty="0"/>
              <a:t>top-down</a:t>
            </a:r>
            <a:r>
              <a:rPr lang="en-US" dirty="0"/>
              <a:t> version of the method, we start with all nodes in a single community.</a:t>
            </a:r>
          </a:p>
          <a:p>
            <a:r>
              <a:rPr lang="en-US" dirty="0"/>
              <a:t>Then, we </a:t>
            </a:r>
            <a:r>
              <a:rPr lang="en-US" b="1" dirty="0"/>
              <a:t>iteratively divide </a:t>
            </a:r>
            <a:r>
              <a:rPr lang="en-US" dirty="0"/>
              <a:t>one of the communities into two, until we reach a </a:t>
            </a:r>
            <a:r>
              <a:rPr lang="en-US" b="1" dirty="0"/>
              <a:t>set of singletons</a:t>
            </a:r>
            <a:r>
              <a:rPr lang="en-US" dirty="0"/>
              <a:t>.</a:t>
            </a:r>
          </a:p>
          <a:p>
            <a:r>
              <a:rPr lang="en-US" dirty="0"/>
              <a:t>In a</a:t>
            </a:r>
            <a:r>
              <a:rPr lang="en-US" b="1" dirty="0"/>
              <a:t> bottom-up </a:t>
            </a:r>
            <a:r>
              <a:rPr lang="en-US" dirty="0"/>
              <a:t>version of the method, we start with a set of singletons, and iteratively merge until we reach a grand coalition.</a:t>
            </a:r>
          </a:p>
          <a:p>
            <a:r>
              <a:rPr lang="en-US" dirty="0"/>
              <a:t>Afterwards, we </a:t>
            </a:r>
            <a:r>
              <a:rPr lang="en-US" b="1" dirty="0"/>
              <a:t>select the best </a:t>
            </a:r>
            <a:r>
              <a:rPr lang="en-US" dirty="0"/>
              <a:t>of the </a:t>
            </a:r>
            <a:r>
              <a:rPr lang="en-US" b="1" dirty="0"/>
              <a:t>linear number </a:t>
            </a:r>
            <a:r>
              <a:rPr lang="en-US" dirty="0"/>
              <a:t>of community structures (e.g., using modularity).</a:t>
            </a:r>
          </a:p>
        </p:txBody>
      </p:sp>
      <p:sp>
        <p:nvSpPr>
          <p:cNvPr id="134" name="Content Placeholder 133">
            <a:extLst>
              <a:ext uri="{FF2B5EF4-FFF2-40B4-BE49-F238E27FC236}">
                <a16:creationId xmlns:a16="http://schemas.microsoft.com/office/drawing/2014/main" id="{3A4A9BF5-988A-E478-70D5-E86995489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3200" y="5841439"/>
            <a:ext cx="6494272" cy="651433"/>
          </a:xfrm>
        </p:spPr>
        <p:txBody>
          <a:bodyPr/>
          <a:lstStyle/>
          <a:p>
            <a:r>
              <a:rPr lang="en-US" dirty="0"/>
              <a:t>The solution is often represented as a </a:t>
            </a:r>
            <a:r>
              <a:rPr lang="en-US" b="1" dirty="0"/>
              <a:t>dendrogram</a:t>
            </a:r>
            <a:r>
              <a:rPr lang="en-US" dirty="0"/>
              <a:t>.</a:t>
            </a:r>
          </a:p>
        </p:txBody>
      </p:sp>
      <p:sp>
        <p:nvSpPr>
          <p:cNvPr id="135" name="Text Placeholder 134">
            <a:extLst>
              <a:ext uri="{FF2B5EF4-FFF2-40B4-BE49-F238E27FC236}">
                <a16:creationId xmlns:a16="http://schemas.microsoft.com/office/drawing/2014/main" id="{C3624FA2-703D-E6E1-CE3A-27AA28DB5D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CC2505F2-F99E-A67E-CE27-72441A7FBA40}"/>
              </a:ext>
            </a:extLst>
          </p:cNvPr>
          <p:cNvGrpSpPr/>
          <p:nvPr/>
        </p:nvGrpSpPr>
        <p:grpSpPr>
          <a:xfrm>
            <a:off x="5540088" y="1283754"/>
            <a:ext cx="2885857" cy="456483"/>
            <a:chOff x="6095583" y="1077512"/>
            <a:chExt cx="2885857" cy="456483"/>
          </a:xfrm>
        </p:grpSpPr>
        <p:sp>
          <p:nvSpPr>
            <p:cNvPr id="124" name="Rounded Rectangle 211">
              <a:extLst>
                <a:ext uri="{FF2B5EF4-FFF2-40B4-BE49-F238E27FC236}">
                  <a16:creationId xmlns:a16="http://schemas.microsoft.com/office/drawing/2014/main" id="{FCFC052B-4265-B5B6-41C9-B4AA6BE2DEFD}"/>
                </a:ext>
              </a:extLst>
            </p:cNvPr>
            <p:cNvSpPr/>
            <p:nvPr/>
          </p:nvSpPr>
          <p:spPr>
            <a:xfrm>
              <a:off x="6095583" y="1077512"/>
              <a:ext cx="2885857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34CF358-5DD6-16A4-35A2-E5DCAAF645E9}"/>
                </a:ext>
              </a:extLst>
            </p:cNvPr>
            <p:cNvSpPr/>
            <p:nvPr/>
          </p:nvSpPr>
          <p:spPr>
            <a:xfrm>
              <a:off x="8590648" y="1143084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CC0A2B1-7EE6-5173-3B59-122541780C62}"/>
                </a:ext>
              </a:extLst>
            </p:cNvPr>
            <p:cNvSpPr/>
            <p:nvPr/>
          </p:nvSpPr>
          <p:spPr>
            <a:xfrm>
              <a:off x="8101031" y="1145315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2B8EBA1-F80E-1251-E0DC-92A91BA20A31}"/>
                </a:ext>
              </a:extLst>
            </p:cNvPr>
            <p:cNvSpPr/>
            <p:nvPr/>
          </p:nvSpPr>
          <p:spPr>
            <a:xfrm>
              <a:off x="7611414" y="1143084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FE68565-3E2D-C7D0-4FFB-E583D81EAA54}"/>
                </a:ext>
              </a:extLst>
            </p:cNvPr>
            <p:cNvSpPr/>
            <p:nvPr/>
          </p:nvSpPr>
          <p:spPr>
            <a:xfrm>
              <a:off x="7121797" y="1143085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0B8C439-763D-4EE0-020C-BFC53ACFC785}"/>
                </a:ext>
              </a:extLst>
            </p:cNvPr>
            <p:cNvSpPr/>
            <p:nvPr/>
          </p:nvSpPr>
          <p:spPr>
            <a:xfrm>
              <a:off x="6632180" y="1143085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D4497CF-43F7-8BC3-5B9C-D9E5287522EA}"/>
                </a:ext>
              </a:extLst>
            </p:cNvPr>
            <p:cNvSpPr/>
            <p:nvPr/>
          </p:nvSpPr>
          <p:spPr>
            <a:xfrm>
              <a:off x="6142563" y="1147520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9778631-136E-D3E0-F528-A03E58A4740A}"/>
              </a:ext>
            </a:extLst>
          </p:cNvPr>
          <p:cNvGrpSpPr/>
          <p:nvPr/>
        </p:nvGrpSpPr>
        <p:grpSpPr>
          <a:xfrm>
            <a:off x="5540296" y="2013894"/>
            <a:ext cx="2885441" cy="456483"/>
            <a:chOff x="6095999" y="1621013"/>
            <a:chExt cx="2885441" cy="456483"/>
          </a:xfrm>
        </p:grpSpPr>
        <p:sp>
          <p:nvSpPr>
            <p:cNvPr id="122" name="Rounded Rectangle 216">
              <a:extLst>
                <a:ext uri="{FF2B5EF4-FFF2-40B4-BE49-F238E27FC236}">
                  <a16:creationId xmlns:a16="http://schemas.microsoft.com/office/drawing/2014/main" id="{93139A74-5ACC-571B-1067-F32697F6A750}"/>
                </a:ext>
              </a:extLst>
            </p:cNvPr>
            <p:cNvSpPr/>
            <p:nvPr/>
          </p:nvSpPr>
          <p:spPr>
            <a:xfrm>
              <a:off x="7564816" y="1625062"/>
              <a:ext cx="1416624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3" name="Rounded Rectangle 211">
              <a:extLst>
                <a:ext uri="{FF2B5EF4-FFF2-40B4-BE49-F238E27FC236}">
                  <a16:creationId xmlns:a16="http://schemas.microsoft.com/office/drawing/2014/main" id="{C02487BD-0268-FCBF-9E4F-01EC7BBD2455}"/>
                </a:ext>
              </a:extLst>
            </p:cNvPr>
            <p:cNvSpPr/>
            <p:nvPr/>
          </p:nvSpPr>
          <p:spPr>
            <a:xfrm>
              <a:off x="6095999" y="1621013"/>
              <a:ext cx="1399541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164578A-6DDD-B94E-85F8-4A7E24B2CA22}"/>
                </a:ext>
              </a:extLst>
            </p:cNvPr>
            <p:cNvSpPr/>
            <p:nvPr/>
          </p:nvSpPr>
          <p:spPr>
            <a:xfrm>
              <a:off x="8590647" y="1679896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B8BC6BF-B9DD-9B8B-AAC1-1FBBADE2259C}"/>
                </a:ext>
              </a:extLst>
            </p:cNvPr>
            <p:cNvSpPr/>
            <p:nvPr/>
          </p:nvSpPr>
          <p:spPr>
            <a:xfrm>
              <a:off x="8101029" y="168212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642BA16-F7AE-0F9D-0DB3-562B7090AA84}"/>
                </a:ext>
              </a:extLst>
            </p:cNvPr>
            <p:cNvSpPr/>
            <p:nvPr/>
          </p:nvSpPr>
          <p:spPr>
            <a:xfrm>
              <a:off x="7611412" y="1679896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A3F743-18B9-96F5-17A4-DB3D1BC49693}"/>
                </a:ext>
              </a:extLst>
            </p:cNvPr>
            <p:cNvSpPr/>
            <p:nvPr/>
          </p:nvSpPr>
          <p:spPr>
            <a:xfrm>
              <a:off x="7121795" y="167989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E86123B-CA98-F977-8AC2-A470D4DD2F5B}"/>
                </a:ext>
              </a:extLst>
            </p:cNvPr>
            <p:cNvSpPr/>
            <p:nvPr/>
          </p:nvSpPr>
          <p:spPr>
            <a:xfrm>
              <a:off x="6632178" y="167989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1560ED9-C11E-D477-9DD4-278FA306C6BA}"/>
                </a:ext>
              </a:extLst>
            </p:cNvPr>
            <p:cNvSpPr/>
            <p:nvPr/>
          </p:nvSpPr>
          <p:spPr>
            <a:xfrm>
              <a:off x="6142561" y="168433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A433DAD-2F2C-25E5-3DE4-CBBA6D70ED15}"/>
              </a:ext>
            </a:extLst>
          </p:cNvPr>
          <p:cNvGrpSpPr/>
          <p:nvPr/>
        </p:nvGrpSpPr>
        <p:grpSpPr>
          <a:xfrm>
            <a:off x="5540296" y="2744034"/>
            <a:ext cx="2885441" cy="457107"/>
            <a:chOff x="6096000" y="2142069"/>
            <a:chExt cx="2885441" cy="457107"/>
          </a:xfrm>
        </p:grpSpPr>
        <p:sp>
          <p:nvSpPr>
            <p:cNvPr id="118" name="Rounded Rectangle 213">
              <a:extLst>
                <a:ext uri="{FF2B5EF4-FFF2-40B4-BE49-F238E27FC236}">
                  <a16:creationId xmlns:a16="http://schemas.microsoft.com/office/drawing/2014/main" id="{6D239B92-79EF-6FED-A7D7-4BBDD43AC03B}"/>
                </a:ext>
              </a:extLst>
            </p:cNvPr>
            <p:cNvSpPr/>
            <p:nvPr/>
          </p:nvSpPr>
          <p:spPr>
            <a:xfrm>
              <a:off x="7073163" y="2142069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0" name="Rounded Rectangle 216">
              <a:extLst>
                <a:ext uri="{FF2B5EF4-FFF2-40B4-BE49-F238E27FC236}">
                  <a16:creationId xmlns:a16="http://schemas.microsoft.com/office/drawing/2014/main" id="{11C2ABD0-0B64-21F2-6AC3-D4DDC7241686}"/>
                </a:ext>
              </a:extLst>
            </p:cNvPr>
            <p:cNvSpPr/>
            <p:nvPr/>
          </p:nvSpPr>
          <p:spPr>
            <a:xfrm>
              <a:off x="7564817" y="2146742"/>
              <a:ext cx="1416624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1" name="Rounded Rectangle 211">
              <a:extLst>
                <a:ext uri="{FF2B5EF4-FFF2-40B4-BE49-F238E27FC236}">
                  <a16:creationId xmlns:a16="http://schemas.microsoft.com/office/drawing/2014/main" id="{CAEA99AE-DF91-3D4E-D5DB-CFC67A64DEEB}"/>
                </a:ext>
              </a:extLst>
            </p:cNvPr>
            <p:cNvSpPr/>
            <p:nvPr/>
          </p:nvSpPr>
          <p:spPr>
            <a:xfrm>
              <a:off x="6096000" y="2142693"/>
              <a:ext cx="922089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D896407-A90C-671F-8B7A-AC6D85BC75A5}"/>
                </a:ext>
              </a:extLst>
            </p:cNvPr>
            <p:cNvSpPr/>
            <p:nvPr/>
          </p:nvSpPr>
          <p:spPr>
            <a:xfrm>
              <a:off x="8590647" y="220135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9D6DC65-B7C5-B124-99E3-537D22E41CB1}"/>
                </a:ext>
              </a:extLst>
            </p:cNvPr>
            <p:cNvSpPr/>
            <p:nvPr/>
          </p:nvSpPr>
          <p:spPr>
            <a:xfrm>
              <a:off x="8101029" y="220358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6E78E48-4FF2-983C-B5CC-9AD158A5B349}"/>
                </a:ext>
              </a:extLst>
            </p:cNvPr>
            <p:cNvSpPr/>
            <p:nvPr/>
          </p:nvSpPr>
          <p:spPr>
            <a:xfrm>
              <a:off x="7611412" y="220135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5BD17C2-D9E0-6476-8CFB-CE29CB1C30B7}"/>
                </a:ext>
              </a:extLst>
            </p:cNvPr>
            <p:cNvSpPr/>
            <p:nvPr/>
          </p:nvSpPr>
          <p:spPr>
            <a:xfrm>
              <a:off x="7121795" y="220135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2149710-FFF5-27B9-1BED-15455CEA5C14}"/>
                </a:ext>
              </a:extLst>
            </p:cNvPr>
            <p:cNvSpPr/>
            <p:nvPr/>
          </p:nvSpPr>
          <p:spPr>
            <a:xfrm>
              <a:off x="6632178" y="220135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4137750-D02C-A429-0A57-F05F532A6B6F}"/>
                </a:ext>
              </a:extLst>
            </p:cNvPr>
            <p:cNvSpPr/>
            <p:nvPr/>
          </p:nvSpPr>
          <p:spPr>
            <a:xfrm>
              <a:off x="6142561" y="220579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F72190F5-1C87-39E7-F7F2-A8D8B2B0823A}"/>
              </a:ext>
            </a:extLst>
          </p:cNvPr>
          <p:cNvGrpSpPr/>
          <p:nvPr/>
        </p:nvGrpSpPr>
        <p:grpSpPr>
          <a:xfrm>
            <a:off x="5540296" y="3474798"/>
            <a:ext cx="2885441" cy="457908"/>
            <a:chOff x="5540296" y="3474798"/>
            <a:chExt cx="2885441" cy="457908"/>
          </a:xfrm>
        </p:grpSpPr>
        <p:sp>
          <p:nvSpPr>
            <p:cNvPr id="229" name="Rounded Rectangle 215">
              <a:extLst>
                <a:ext uri="{FF2B5EF4-FFF2-40B4-BE49-F238E27FC236}">
                  <a16:creationId xmlns:a16="http://schemas.microsoft.com/office/drawing/2014/main" id="{64724A38-36A7-9E37-0A9A-4B7FEF5C1897}"/>
                </a:ext>
              </a:extLst>
            </p:cNvPr>
            <p:cNvSpPr/>
            <p:nvPr/>
          </p:nvSpPr>
          <p:spPr>
            <a:xfrm>
              <a:off x="7006349" y="3483510"/>
              <a:ext cx="422378" cy="449196"/>
            </a:xfrm>
            <a:prstGeom prst="roundRect">
              <a:avLst/>
            </a:prstGeom>
            <a:solidFill>
              <a:srgbClr val="15F9FF">
                <a:alpha val="20000"/>
              </a:srgbClr>
            </a:solidFill>
            <a:ln w="28575">
              <a:solidFill>
                <a:srgbClr val="15F9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3" name="Rounded Rectangle 213">
              <a:extLst>
                <a:ext uri="{FF2B5EF4-FFF2-40B4-BE49-F238E27FC236}">
                  <a16:creationId xmlns:a16="http://schemas.microsoft.com/office/drawing/2014/main" id="{C8C57055-8131-77BD-AC2E-26AC87FE7BC1}"/>
                </a:ext>
              </a:extLst>
            </p:cNvPr>
            <p:cNvSpPr/>
            <p:nvPr/>
          </p:nvSpPr>
          <p:spPr>
            <a:xfrm>
              <a:off x="6517459" y="3474798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5" name="Rounded Rectangle 216">
              <a:extLst>
                <a:ext uri="{FF2B5EF4-FFF2-40B4-BE49-F238E27FC236}">
                  <a16:creationId xmlns:a16="http://schemas.microsoft.com/office/drawing/2014/main" id="{E3E09919-3079-0668-C362-F9B6D60E91DA}"/>
                </a:ext>
              </a:extLst>
            </p:cNvPr>
            <p:cNvSpPr/>
            <p:nvPr/>
          </p:nvSpPr>
          <p:spPr>
            <a:xfrm>
              <a:off x="7496691" y="3479471"/>
              <a:ext cx="929046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7" name="Rounded Rectangle 211">
              <a:extLst>
                <a:ext uri="{FF2B5EF4-FFF2-40B4-BE49-F238E27FC236}">
                  <a16:creationId xmlns:a16="http://schemas.microsoft.com/office/drawing/2014/main" id="{FF81D4E7-B6D3-8B4E-717C-54CD51406526}"/>
                </a:ext>
              </a:extLst>
            </p:cNvPr>
            <p:cNvSpPr/>
            <p:nvPr/>
          </p:nvSpPr>
          <p:spPr>
            <a:xfrm>
              <a:off x="5540296" y="3475422"/>
              <a:ext cx="926939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2F9F4C0-7296-7AAC-AC46-5C4240938ED7}"/>
                </a:ext>
              </a:extLst>
            </p:cNvPr>
            <p:cNvSpPr/>
            <p:nvPr/>
          </p:nvSpPr>
          <p:spPr>
            <a:xfrm>
              <a:off x="8030258" y="3535810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C12623C-E820-16F2-905E-E3979FD54AB1}"/>
                </a:ext>
              </a:extLst>
            </p:cNvPr>
            <p:cNvSpPr/>
            <p:nvPr/>
          </p:nvSpPr>
          <p:spPr>
            <a:xfrm>
              <a:off x="7540641" y="3538041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30984A7-78A9-F814-4DD0-A14D1ED6FD04}"/>
                </a:ext>
              </a:extLst>
            </p:cNvPr>
            <p:cNvSpPr/>
            <p:nvPr/>
          </p:nvSpPr>
          <p:spPr>
            <a:xfrm>
              <a:off x="7051024" y="3535810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4A1C5D1-1032-EAF0-CA00-988788EB025F}"/>
                </a:ext>
              </a:extLst>
            </p:cNvPr>
            <p:cNvSpPr/>
            <p:nvPr/>
          </p:nvSpPr>
          <p:spPr>
            <a:xfrm>
              <a:off x="6561407" y="3535811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56F392C-C362-EED0-CD4F-1C3BB2BA3D9A}"/>
                </a:ext>
              </a:extLst>
            </p:cNvPr>
            <p:cNvSpPr/>
            <p:nvPr/>
          </p:nvSpPr>
          <p:spPr>
            <a:xfrm>
              <a:off x="6071790" y="3535811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81C2EED-04D0-B106-C693-3F9389A7FBC8}"/>
                </a:ext>
              </a:extLst>
            </p:cNvPr>
            <p:cNvSpPr/>
            <p:nvPr/>
          </p:nvSpPr>
          <p:spPr>
            <a:xfrm>
              <a:off x="5582172" y="3540246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0FAC88C7-95BF-D54F-30D8-D39400C01B3A}"/>
              </a:ext>
            </a:extLst>
          </p:cNvPr>
          <p:cNvGrpSpPr/>
          <p:nvPr/>
        </p:nvGrpSpPr>
        <p:grpSpPr>
          <a:xfrm>
            <a:off x="5540296" y="4205562"/>
            <a:ext cx="2885440" cy="457107"/>
            <a:chOff x="5540296" y="4205562"/>
            <a:chExt cx="2885440" cy="457107"/>
          </a:xfrm>
        </p:grpSpPr>
        <p:sp>
          <p:nvSpPr>
            <p:cNvPr id="108" name="Rounded Rectangle 213">
              <a:extLst>
                <a:ext uri="{FF2B5EF4-FFF2-40B4-BE49-F238E27FC236}">
                  <a16:creationId xmlns:a16="http://schemas.microsoft.com/office/drawing/2014/main" id="{A2C5D203-42A4-42FE-330C-CCDEB6C41BE4}"/>
                </a:ext>
              </a:extLst>
            </p:cNvPr>
            <p:cNvSpPr/>
            <p:nvPr/>
          </p:nvSpPr>
          <p:spPr>
            <a:xfrm>
              <a:off x="6517459" y="4205562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9" name="Rounded Rectangle 214">
              <a:extLst>
                <a:ext uri="{FF2B5EF4-FFF2-40B4-BE49-F238E27FC236}">
                  <a16:creationId xmlns:a16="http://schemas.microsoft.com/office/drawing/2014/main" id="{F034C87C-C065-E05F-5604-3662267E76AB}"/>
                </a:ext>
              </a:extLst>
            </p:cNvPr>
            <p:cNvSpPr/>
            <p:nvPr/>
          </p:nvSpPr>
          <p:spPr>
            <a:xfrm>
              <a:off x="6021964" y="4205562"/>
              <a:ext cx="445271" cy="456483"/>
            </a:xfrm>
            <a:prstGeom prst="roundRect">
              <a:avLst/>
            </a:prstGeom>
            <a:solidFill>
              <a:schemeClr val="accent6">
                <a:alpha val="20000"/>
              </a:schemeClr>
            </a:solidFill>
            <a:ln w="28575">
              <a:solidFill>
                <a:schemeClr val="accent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0" name="Rounded Rectangle 216">
              <a:extLst>
                <a:ext uri="{FF2B5EF4-FFF2-40B4-BE49-F238E27FC236}">
                  <a16:creationId xmlns:a16="http://schemas.microsoft.com/office/drawing/2014/main" id="{5943103E-051D-A804-0256-B9B8A378EA16}"/>
                </a:ext>
              </a:extLst>
            </p:cNvPr>
            <p:cNvSpPr/>
            <p:nvPr/>
          </p:nvSpPr>
          <p:spPr>
            <a:xfrm>
              <a:off x="7496691" y="4210235"/>
              <a:ext cx="929045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1" name="Rounded Rectangle 215">
              <a:extLst>
                <a:ext uri="{FF2B5EF4-FFF2-40B4-BE49-F238E27FC236}">
                  <a16:creationId xmlns:a16="http://schemas.microsoft.com/office/drawing/2014/main" id="{05DF7560-5395-E5E5-F906-CDE6C03A4E4B}"/>
                </a:ext>
              </a:extLst>
            </p:cNvPr>
            <p:cNvSpPr/>
            <p:nvPr/>
          </p:nvSpPr>
          <p:spPr>
            <a:xfrm>
              <a:off x="7009112" y="4210235"/>
              <a:ext cx="422378" cy="446405"/>
            </a:xfrm>
            <a:prstGeom prst="roundRect">
              <a:avLst/>
            </a:prstGeom>
            <a:solidFill>
              <a:srgbClr val="15F9FF">
                <a:alpha val="20000"/>
              </a:srgbClr>
            </a:solidFill>
            <a:ln w="28575">
              <a:solidFill>
                <a:srgbClr val="15F9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2" name="Rounded Rectangle 211">
              <a:extLst>
                <a:ext uri="{FF2B5EF4-FFF2-40B4-BE49-F238E27FC236}">
                  <a16:creationId xmlns:a16="http://schemas.microsoft.com/office/drawing/2014/main" id="{42AD26E7-B029-B03F-04BD-E26CC06B55D3}"/>
                </a:ext>
              </a:extLst>
            </p:cNvPr>
            <p:cNvSpPr/>
            <p:nvPr/>
          </p:nvSpPr>
          <p:spPr>
            <a:xfrm>
              <a:off x="5540296" y="4206186"/>
              <a:ext cx="445271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ACC6784-8D37-DA50-38C2-311661D0E4AC}"/>
                </a:ext>
              </a:extLst>
            </p:cNvPr>
            <p:cNvSpPr/>
            <p:nvPr/>
          </p:nvSpPr>
          <p:spPr>
            <a:xfrm>
              <a:off x="8030656" y="426008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64F376B-4B87-99B6-670A-E213CF2B8001}"/>
                </a:ext>
              </a:extLst>
            </p:cNvPr>
            <p:cNvSpPr/>
            <p:nvPr/>
          </p:nvSpPr>
          <p:spPr>
            <a:xfrm>
              <a:off x="7541039" y="426231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1F9A525-490A-242E-054A-47D7364321CD}"/>
                </a:ext>
              </a:extLst>
            </p:cNvPr>
            <p:cNvSpPr/>
            <p:nvPr/>
          </p:nvSpPr>
          <p:spPr>
            <a:xfrm>
              <a:off x="7051422" y="426008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CAD5529-DF57-F49F-55BC-B1B13EF38690}"/>
                </a:ext>
              </a:extLst>
            </p:cNvPr>
            <p:cNvSpPr/>
            <p:nvPr/>
          </p:nvSpPr>
          <p:spPr>
            <a:xfrm>
              <a:off x="6561805" y="426008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525B2D0-EE43-7497-08DB-4B78E544C33B}"/>
                </a:ext>
              </a:extLst>
            </p:cNvPr>
            <p:cNvSpPr/>
            <p:nvPr/>
          </p:nvSpPr>
          <p:spPr>
            <a:xfrm>
              <a:off x="6072188" y="426008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AFC8F805-7231-4E46-72DF-340144586974}"/>
                </a:ext>
              </a:extLst>
            </p:cNvPr>
            <p:cNvSpPr/>
            <p:nvPr/>
          </p:nvSpPr>
          <p:spPr>
            <a:xfrm>
              <a:off x="5582571" y="426451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95DC464-E8DF-AEDD-56B0-599B48CA7E73}"/>
              </a:ext>
            </a:extLst>
          </p:cNvPr>
          <p:cNvGrpSpPr/>
          <p:nvPr/>
        </p:nvGrpSpPr>
        <p:grpSpPr>
          <a:xfrm>
            <a:off x="5540296" y="4936328"/>
            <a:ext cx="2885440" cy="457107"/>
            <a:chOff x="6096000" y="3741347"/>
            <a:chExt cx="2885440" cy="457107"/>
          </a:xfrm>
        </p:grpSpPr>
        <p:sp>
          <p:nvSpPr>
            <p:cNvPr id="59" name="Rounded Rectangle 213">
              <a:extLst>
                <a:ext uri="{FF2B5EF4-FFF2-40B4-BE49-F238E27FC236}">
                  <a16:creationId xmlns:a16="http://schemas.microsoft.com/office/drawing/2014/main" id="{FC8EFE14-292C-4B99-2F5C-EAC97EDE84D8}"/>
                </a:ext>
              </a:extLst>
            </p:cNvPr>
            <p:cNvSpPr/>
            <p:nvPr/>
          </p:nvSpPr>
          <p:spPr>
            <a:xfrm>
              <a:off x="7073163" y="3741347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0" name="Rounded Rectangle 214">
              <a:extLst>
                <a:ext uri="{FF2B5EF4-FFF2-40B4-BE49-F238E27FC236}">
                  <a16:creationId xmlns:a16="http://schemas.microsoft.com/office/drawing/2014/main" id="{AE3F3FE5-491D-0F5E-941B-6CFDFCC0C995}"/>
                </a:ext>
              </a:extLst>
            </p:cNvPr>
            <p:cNvSpPr/>
            <p:nvPr/>
          </p:nvSpPr>
          <p:spPr>
            <a:xfrm>
              <a:off x="6577668" y="3741347"/>
              <a:ext cx="445271" cy="456483"/>
            </a:xfrm>
            <a:prstGeom prst="roundRect">
              <a:avLst/>
            </a:prstGeom>
            <a:solidFill>
              <a:schemeClr val="accent6">
                <a:alpha val="20000"/>
              </a:schemeClr>
            </a:solidFill>
            <a:ln w="28575">
              <a:solidFill>
                <a:schemeClr val="accent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Rounded Rectangle 216">
              <a:extLst>
                <a:ext uri="{FF2B5EF4-FFF2-40B4-BE49-F238E27FC236}">
                  <a16:creationId xmlns:a16="http://schemas.microsoft.com/office/drawing/2014/main" id="{21989A72-1168-6FF7-EAF5-6259A6350D09}"/>
                </a:ext>
              </a:extLst>
            </p:cNvPr>
            <p:cNvSpPr/>
            <p:nvPr/>
          </p:nvSpPr>
          <p:spPr>
            <a:xfrm>
              <a:off x="8539974" y="3746020"/>
              <a:ext cx="441466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97CE9A9-0424-D0A5-1D4C-8F1846BBE583}"/>
                </a:ext>
              </a:extLst>
            </p:cNvPr>
            <p:cNvSpPr/>
            <p:nvPr/>
          </p:nvSpPr>
          <p:spPr>
            <a:xfrm>
              <a:off x="8586360" y="380377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58" name="Rounded Rectangle 212">
              <a:extLst>
                <a:ext uri="{FF2B5EF4-FFF2-40B4-BE49-F238E27FC236}">
                  <a16:creationId xmlns:a16="http://schemas.microsoft.com/office/drawing/2014/main" id="{2DF9FD90-9D53-FCDB-D390-EFCB782D54D5}"/>
                </a:ext>
              </a:extLst>
            </p:cNvPr>
            <p:cNvSpPr/>
            <p:nvPr/>
          </p:nvSpPr>
          <p:spPr>
            <a:xfrm>
              <a:off x="8052395" y="3746020"/>
              <a:ext cx="422377" cy="446406"/>
            </a:xfrm>
            <a:prstGeom prst="roundRect">
              <a:avLst/>
            </a:prstGeom>
            <a:solidFill>
              <a:srgbClr val="7030A0">
                <a:alpha val="20000"/>
              </a:srgbClr>
            </a:solidFill>
            <a:ln w="28575"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60949EC-99D8-B392-6FA0-68A5CE543873}"/>
                </a:ext>
              </a:extLst>
            </p:cNvPr>
            <p:cNvSpPr/>
            <p:nvPr/>
          </p:nvSpPr>
          <p:spPr>
            <a:xfrm>
              <a:off x="8096743" y="380600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61" name="Rounded Rectangle 215">
              <a:extLst>
                <a:ext uri="{FF2B5EF4-FFF2-40B4-BE49-F238E27FC236}">
                  <a16:creationId xmlns:a16="http://schemas.microsoft.com/office/drawing/2014/main" id="{8BA5595B-53CE-7A19-1962-E14BFE6FD55B}"/>
                </a:ext>
              </a:extLst>
            </p:cNvPr>
            <p:cNvSpPr/>
            <p:nvPr/>
          </p:nvSpPr>
          <p:spPr>
            <a:xfrm>
              <a:off x="7564816" y="3746020"/>
              <a:ext cx="422378" cy="446405"/>
            </a:xfrm>
            <a:prstGeom prst="roundRect">
              <a:avLst/>
            </a:prstGeom>
            <a:solidFill>
              <a:srgbClr val="15F9FF">
                <a:alpha val="20000"/>
              </a:srgbClr>
            </a:solidFill>
            <a:ln w="28575">
              <a:solidFill>
                <a:srgbClr val="15F9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10C2D7C-0951-FFBF-5510-D5F9318F7490}"/>
                </a:ext>
              </a:extLst>
            </p:cNvPr>
            <p:cNvSpPr/>
            <p:nvPr/>
          </p:nvSpPr>
          <p:spPr>
            <a:xfrm>
              <a:off x="7607126" y="380377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97CADA1-468A-6A09-E651-E95B73EFEA07}"/>
                </a:ext>
              </a:extLst>
            </p:cNvPr>
            <p:cNvSpPr/>
            <p:nvPr/>
          </p:nvSpPr>
          <p:spPr>
            <a:xfrm>
              <a:off x="7117509" y="380377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021F4506-E9FE-55DE-2324-9B008C039BFE}"/>
                </a:ext>
              </a:extLst>
            </p:cNvPr>
            <p:cNvSpPr/>
            <p:nvPr/>
          </p:nvSpPr>
          <p:spPr>
            <a:xfrm>
              <a:off x="6627892" y="380377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7" name="Rounded Rectangle 211">
              <a:extLst>
                <a:ext uri="{FF2B5EF4-FFF2-40B4-BE49-F238E27FC236}">
                  <a16:creationId xmlns:a16="http://schemas.microsoft.com/office/drawing/2014/main" id="{CE9D29AA-7913-CA36-3710-0DC1794B8EB6}"/>
                </a:ext>
              </a:extLst>
            </p:cNvPr>
            <p:cNvSpPr/>
            <p:nvPr/>
          </p:nvSpPr>
          <p:spPr>
            <a:xfrm>
              <a:off x="6096000" y="3741971"/>
              <a:ext cx="445271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3C284863-C243-064F-1F6D-D17AE4198714}"/>
                </a:ext>
              </a:extLst>
            </p:cNvPr>
            <p:cNvSpPr/>
            <p:nvPr/>
          </p:nvSpPr>
          <p:spPr>
            <a:xfrm>
              <a:off x="6138275" y="380821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7703C04E-11CB-01B1-E345-ED7F130712D0}"/>
              </a:ext>
            </a:extLst>
          </p:cNvPr>
          <p:cNvGrpSpPr/>
          <p:nvPr/>
        </p:nvGrpSpPr>
        <p:grpSpPr>
          <a:xfrm>
            <a:off x="8957264" y="1283754"/>
            <a:ext cx="2885857" cy="4109681"/>
            <a:chOff x="8957264" y="1283754"/>
            <a:chExt cx="2885857" cy="4109681"/>
          </a:xfrm>
        </p:grpSpPr>
        <p:sp>
          <p:nvSpPr>
            <p:cNvPr id="167" name="Rounded Rectangle 211">
              <a:extLst>
                <a:ext uri="{FF2B5EF4-FFF2-40B4-BE49-F238E27FC236}">
                  <a16:creationId xmlns:a16="http://schemas.microsoft.com/office/drawing/2014/main" id="{AF1A5E4B-EA74-5742-1054-B9802A836340}"/>
                </a:ext>
              </a:extLst>
            </p:cNvPr>
            <p:cNvSpPr/>
            <p:nvPr/>
          </p:nvSpPr>
          <p:spPr>
            <a:xfrm>
              <a:off x="8957264" y="1283754"/>
              <a:ext cx="2885857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76699EDD-48F7-2E8C-09B0-CEAC132E489D}"/>
                </a:ext>
              </a:extLst>
            </p:cNvPr>
            <p:cNvSpPr/>
            <p:nvPr/>
          </p:nvSpPr>
          <p:spPr>
            <a:xfrm>
              <a:off x="11452329" y="1349326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72AD38AC-4D09-4942-6065-2DFE5F704838}"/>
                </a:ext>
              </a:extLst>
            </p:cNvPr>
            <p:cNvSpPr/>
            <p:nvPr/>
          </p:nvSpPr>
          <p:spPr>
            <a:xfrm>
              <a:off x="10962712" y="135155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EF31CA23-0D34-8079-27AC-7791D50143F9}"/>
                </a:ext>
              </a:extLst>
            </p:cNvPr>
            <p:cNvSpPr/>
            <p:nvPr/>
          </p:nvSpPr>
          <p:spPr>
            <a:xfrm>
              <a:off x="10473095" y="1349326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E271DBFB-32BC-E75F-840C-15DC58E3E0DD}"/>
                </a:ext>
              </a:extLst>
            </p:cNvPr>
            <p:cNvSpPr/>
            <p:nvPr/>
          </p:nvSpPr>
          <p:spPr>
            <a:xfrm>
              <a:off x="9983478" y="134932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762C3D92-2B29-78BB-CADF-764C81B2B400}"/>
                </a:ext>
              </a:extLst>
            </p:cNvPr>
            <p:cNvSpPr/>
            <p:nvPr/>
          </p:nvSpPr>
          <p:spPr>
            <a:xfrm>
              <a:off x="9493861" y="134932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2C2A3C1-F8FC-4012-6E76-D1B3BA91F467}"/>
                </a:ext>
              </a:extLst>
            </p:cNvPr>
            <p:cNvSpPr/>
            <p:nvPr/>
          </p:nvSpPr>
          <p:spPr>
            <a:xfrm>
              <a:off x="9004244" y="135376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76" name="Rounded Rectangle 211">
              <a:extLst>
                <a:ext uri="{FF2B5EF4-FFF2-40B4-BE49-F238E27FC236}">
                  <a16:creationId xmlns:a16="http://schemas.microsoft.com/office/drawing/2014/main" id="{665D993C-209A-15FA-E120-EAC32F10742F}"/>
                </a:ext>
              </a:extLst>
            </p:cNvPr>
            <p:cNvSpPr/>
            <p:nvPr/>
          </p:nvSpPr>
          <p:spPr>
            <a:xfrm>
              <a:off x="8957472" y="2013894"/>
              <a:ext cx="1399541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09339754-89B6-54D8-B8CF-AF727CCAC6E3}"/>
                </a:ext>
              </a:extLst>
            </p:cNvPr>
            <p:cNvSpPr/>
            <p:nvPr/>
          </p:nvSpPr>
          <p:spPr>
            <a:xfrm>
              <a:off x="9983268" y="207277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49E25EAB-AAD3-9452-A8C0-BD1DE50C0FDB}"/>
                </a:ext>
              </a:extLst>
            </p:cNvPr>
            <p:cNvSpPr/>
            <p:nvPr/>
          </p:nvSpPr>
          <p:spPr>
            <a:xfrm>
              <a:off x="9493651" y="207277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63A807F8-7AAE-C091-6FE3-312CB2A4564D}"/>
                </a:ext>
              </a:extLst>
            </p:cNvPr>
            <p:cNvSpPr/>
            <p:nvPr/>
          </p:nvSpPr>
          <p:spPr>
            <a:xfrm>
              <a:off x="9004034" y="207721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07" name="Rounded Rectangle 216">
              <a:extLst>
                <a:ext uri="{FF2B5EF4-FFF2-40B4-BE49-F238E27FC236}">
                  <a16:creationId xmlns:a16="http://schemas.microsoft.com/office/drawing/2014/main" id="{CAC6E5C4-39CB-65E3-64DD-4AEAC82FEC40}"/>
                </a:ext>
              </a:extLst>
            </p:cNvPr>
            <p:cNvSpPr/>
            <p:nvPr/>
          </p:nvSpPr>
          <p:spPr>
            <a:xfrm>
              <a:off x="10913867" y="4210235"/>
              <a:ext cx="929045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98028262-BC39-55EA-83BB-1EF48F29C7FD}"/>
                </a:ext>
              </a:extLst>
            </p:cNvPr>
            <p:cNvSpPr/>
            <p:nvPr/>
          </p:nvSpPr>
          <p:spPr>
            <a:xfrm>
              <a:off x="11447832" y="426008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CB24E220-73A0-AF8E-B05E-8D14853645F7}"/>
                </a:ext>
              </a:extLst>
            </p:cNvPr>
            <p:cNvSpPr/>
            <p:nvPr/>
          </p:nvSpPr>
          <p:spPr>
            <a:xfrm>
              <a:off x="10958215" y="426231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17" name="Rounded Rectangle 213">
              <a:extLst>
                <a:ext uri="{FF2B5EF4-FFF2-40B4-BE49-F238E27FC236}">
                  <a16:creationId xmlns:a16="http://schemas.microsoft.com/office/drawing/2014/main" id="{3BDA5AA6-5CD2-E0D9-C553-FE652307F6A6}"/>
                </a:ext>
              </a:extLst>
            </p:cNvPr>
            <p:cNvSpPr/>
            <p:nvPr/>
          </p:nvSpPr>
          <p:spPr>
            <a:xfrm>
              <a:off x="9934635" y="4936328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8" name="Rounded Rectangle 214">
              <a:extLst>
                <a:ext uri="{FF2B5EF4-FFF2-40B4-BE49-F238E27FC236}">
                  <a16:creationId xmlns:a16="http://schemas.microsoft.com/office/drawing/2014/main" id="{28101F3F-2BC6-186A-6660-A5DB6E58974A}"/>
                </a:ext>
              </a:extLst>
            </p:cNvPr>
            <p:cNvSpPr/>
            <p:nvPr/>
          </p:nvSpPr>
          <p:spPr>
            <a:xfrm>
              <a:off x="9439140" y="4936328"/>
              <a:ext cx="445271" cy="456483"/>
            </a:xfrm>
            <a:prstGeom prst="roundRect">
              <a:avLst/>
            </a:prstGeom>
            <a:solidFill>
              <a:schemeClr val="accent6">
                <a:alpha val="20000"/>
              </a:schemeClr>
            </a:solidFill>
            <a:ln w="28575">
              <a:solidFill>
                <a:schemeClr val="accent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9" name="Rounded Rectangle 216">
              <a:extLst>
                <a:ext uri="{FF2B5EF4-FFF2-40B4-BE49-F238E27FC236}">
                  <a16:creationId xmlns:a16="http://schemas.microsoft.com/office/drawing/2014/main" id="{FBDC9687-520A-3771-FC07-EF03563CA8BE}"/>
                </a:ext>
              </a:extLst>
            </p:cNvPr>
            <p:cNvSpPr/>
            <p:nvPr/>
          </p:nvSpPr>
          <p:spPr>
            <a:xfrm>
              <a:off x="11401446" y="4941001"/>
              <a:ext cx="441466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C1462F87-C5A7-1F97-D2F9-BECA7727E3FE}"/>
                </a:ext>
              </a:extLst>
            </p:cNvPr>
            <p:cNvSpPr/>
            <p:nvPr/>
          </p:nvSpPr>
          <p:spPr>
            <a:xfrm>
              <a:off x="11447832" y="499875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21" name="Rounded Rectangle 212">
              <a:extLst>
                <a:ext uri="{FF2B5EF4-FFF2-40B4-BE49-F238E27FC236}">
                  <a16:creationId xmlns:a16="http://schemas.microsoft.com/office/drawing/2014/main" id="{221D4032-D407-FD50-944A-E39E88513268}"/>
                </a:ext>
              </a:extLst>
            </p:cNvPr>
            <p:cNvSpPr/>
            <p:nvPr/>
          </p:nvSpPr>
          <p:spPr>
            <a:xfrm>
              <a:off x="10913867" y="4941001"/>
              <a:ext cx="422377" cy="446406"/>
            </a:xfrm>
            <a:prstGeom prst="roundRect">
              <a:avLst/>
            </a:prstGeom>
            <a:solidFill>
              <a:srgbClr val="7030A0">
                <a:alpha val="20000"/>
              </a:srgbClr>
            </a:solidFill>
            <a:ln w="28575"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5F306586-A12B-C9A3-F2E1-79AA6EE5A4A2}"/>
                </a:ext>
              </a:extLst>
            </p:cNvPr>
            <p:cNvSpPr/>
            <p:nvPr/>
          </p:nvSpPr>
          <p:spPr>
            <a:xfrm>
              <a:off x="10958215" y="5000989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23" name="Rounded Rectangle 215">
              <a:extLst>
                <a:ext uri="{FF2B5EF4-FFF2-40B4-BE49-F238E27FC236}">
                  <a16:creationId xmlns:a16="http://schemas.microsoft.com/office/drawing/2014/main" id="{3CF0C35D-E3DF-95B3-74DB-4313E09A3161}"/>
                </a:ext>
              </a:extLst>
            </p:cNvPr>
            <p:cNvSpPr/>
            <p:nvPr/>
          </p:nvSpPr>
          <p:spPr>
            <a:xfrm>
              <a:off x="10426288" y="4941001"/>
              <a:ext cx="422378" cy="446405"/>
            </a:xfrm>
            <a:prstGeom prst="roundRect">
              <a:avLst/>
            </a:prstGeom>
            <a:solidFill>
              <a:srgbClr val="15F9FF">
                <a:alpha val="20000"/>
              </a:srgbClr>
            </a:solidFill>
            <a:ln w="28575">
              <a:solidFill>
                <a:srgbClr val="15F9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B6F066CB-6169-0362-C7D8-BDD55EC38810}"/>
                </a:ext>
              </a:extLst>
            </p:cNvPr>
            <p:cNvSpPr/>
            <p:nvPr/>
          </p:nvSpPr>
          <p:spPr>
            <a:xfrm>
              <a:off x="10468598" y="499875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7CE62EFD-781C-8576-BA69-3F3172021660}"/>
                </a:ext>
              </a:extLst>
            </p:cNvPr>
            <p:cNvSpPr/>
            <p:nvPr/>
          </p:nvSpPr>
          <p:spPr>
            <a:xfrm>
              <a:off x="9978981" y="4998759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EACF99AF-D09F-1F56-5209-580465148380}"/>
                </a:ext>
              </a:extLst>
            </p:cNvPr>
            <p:cNvSpPr/>
            <p:nvPr/>
          </p:nvSpPr>
          <p:spPr>
            <a:xfrm>
              <a:off x="9489364" y="4998759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27" name="Rounded Rectangle 211">
              <a:extLst>
                <a:ext uri="{FF2B5EF4-FFF2-40B4-BE49-F238E27FC236}">
                  <a16:creationId xmlns:a16="http://schemas.microsoft.com/office/drawing/2014/main" id="{75A9EBAE-1CAE-EAED-19F8-2BA24D58A142}"/>
                </a:ext>
              </a:extLst>
            </p:cNvPr>
            <p:cNvSpPr/>
            <p:nvPr/>
          </p:nvSpPr>
          <p:spPr>
            <a:xfrm>
              <a:off x="8957472" y="4936952"/>
              <a:ext cx="445271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1779F97B-91A9-E21B-3D8A-7D98E100047A}"/>
                </a:ext>
              </a:extLst>
            </p:cNvPr>
            <p:cNvSpPr/>
            <p:nvPr/>
          </p:nvSpPr>
          <p:spPr>
            <a:xfrm>
              <a:off x="8999747" y="5003194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34" name="Rounded Rectangle 216">
              <a:extLst>
                <a:ext uri="{FF2B5EF4-FFF2-40B4-BE49-F238E27FC236}">
                  <a16:creationId xmlns:a16="http://schemas.microsoft.com/office/drawing/2014/main" id="{ED694BFC-4B81-A832-3170-156E06A49B00}"/>
                </a:ext>
              </a:extLst>
            </p:cNvPr>
            <p:cNvSpPr/>
            <p:nvPr/>
          </p:nvSpPr>
          <p:spPr>
            <a:xfrm>
              <a:off x="10426081" y="2741876"/>
              <a:ext cx="1416624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5FC98190-25B4-77C3-576B-5E69AA509136}"/>
                </a:ext>
              </a:extLst>
            </p:cNvPr>
            <p:cNvSpPr/>
            <p:nvPr/>
          </p:nvSpPr>
          <p:spPr>
            <a:xfrm>
              <a:off x="11451911" y="2796491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083E3EC9-BC99-1785-1FDE-0E30F52586C0}"/>
                </a:ext>
              </a:extLst>
            </p:cNvPr>
            <p:cNvSpPr/>
            <p:nvPr/>
          </p:nvSpPr>
          <p:spPr>
            <a:xfrm>
              <a:off x="10962293" y="279872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A6C081C8-8725-4F2A-9AFE-56614F2C0F94}"/>
                </a:ext>
              </a:extLst>
            </p:cNvPr>
            <p:cNvSpPr/>
            <p:nvPr/>
          </p:nvSpPr>
          <p:spPr>
            <a:xfrm>
              <a:off x="10472676" y="2796491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46" name="Rounded Rectangle 211">
              <a:extLst>
                <a:ext uri="{FF2B5EF4-FFF2-40B4-BE49-F238E27FC236}">
                  <a16:creationId xmlns:a16="http://schemas.microsoft.com/office/drawing/2014/main" id="{6C7353CE-1D25-C655-4FEE-92A05C3FC213}"/>
                </a:ext>
              </a:extLst>
            </p:cNvPr>
            <p:cNvSpPr/>
            <p:nvPr/>
          </p:nvSpPr>
          <p:spPr>
            <a:xfrm>
              <a:off x="8957264" y="3468591"/>
              <a:ext cx="926939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1" name="Oval 250">
              <a:extLst>
                <a:ext uri="{FF2B5EF4-FFF2-40B4-BE49-F238E27FC236}">
                  <a16:creationId xmlns:a16="http://schemas.microsoft.com/office/drawing/2014/main" id="{636944B6-B6BD-0D7A-BE79-7E1B8853EDF9}"/>
                </a:ext>
              </a:extLst>
            </p:cNvPr>
            <p:cNvSpPr/>
            <p:nvPr/>
          </p:nvSpPr>
          <p:spPr>
            <a:xfrm>
              <a:off x="9488758" y="3528980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52" name="Oval 251">
              <a:extLst>
                <a:ext uri="{FF2B5EF4-FFF2-40B4-BE49-F238E27FC236}">
                  <a16:creationId xmlns:a16="http://schemas.microsoft.com/office/drawing/2014/main" id="{B454D500-9E06-1169-28F0-784E24053FF3}"/>
                </a:ext>
              </a:extLst>
            </p:cNvPr>
            <p:cNvSpPr/>
            <p:nvPr/>
          </p:nvSpPr>
          <p:spPr>
            <a:xfrm>
              <a:off x="8999140" y="3533415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E26B6E4B-C135-B03B-E222-3511ED2DFE19}"/>
                </a:ext>
              </a:extLst>
            </p:cNvPr>
            <p:cNvCxnSpPr>
              <a:stCxn id="227" idx="0"/>
            </p:cNvCxnSpPr>
            <p:nvPr/>
          </p:nvCxnSpPr>
          <p:spPr>
            <a:xfrm flipH="1" flipV="1">
              <a:off x="9174480" y="3925074"/>
              <a:ext cx="5628" cy="1011878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F0E8CAAA-5D17-99EF-52D7-315D97515605}"/>
                </a:ext>
              </a:extLst>
            </p:cNvPr>
            <p:cNvCxnSpPr>
              <a:cxnSpLocks/>
              <a:stCxn id="218" idx="0"/>
            </p:cNvCxnSpPr>
            <p:nvPr/>
          </p:nvCxnSpPr>
          <p:spPr>
            <a:xfrm flipH="1" flipV="1">
              <a:off x="9656618" y="3924762"/>
              <a:ext cx="5158" cy="101156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D2484CDD-44DA-0CE9-A318-0F35A4A8C8EA}"/>
                </a:ext>
              </a:extLst>
            </p:cNvPr>
            <p:cNvCxnSpPr>
              <a:cxnSpLocks/>
              <a:stCxn id="217" idx="0"/>
            </p:cNvCxnSpPr>
            <p:nvPr/>
          </p:nvCxnSpPr>
          <p:spPr>
            <a:xfrm flipH="1" flipV="1">
              <a:off x="10133518" y="2461495"/>
              <a:ext cx="12306" cy="2474833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F0E84893-1515-C762-B4EC-B71B2D20A0FF}"/>
                </a:ext>
              </a:extLst>
            </p:cNvPr>
            <p:cNvCxnSpPr>
              <a:cxnSpLocks/>
              <a:stCxn id="223" idx="0"/>
            </p:cNvCxnSpPr>
            <p:nvPr/>
          </p:nvCxnSpPr>
          <p:spPr>
            <a:xfrm flipV="1">
              <a:off x="10637477" y="3188282"/>
              <a:ext cx="0" cy="1752719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82D24E24-19EE-658A-D7E7-CE44313964CC}"/>
                </a:ext>
              </a:extLst>
            </p:cNvPr>
            <p:cNvCxnSpPr>
              <a:cxnSpLocks/>
              <a:stCxn id="221" idx="0"/>
            </p:cNvCxnSpPr>
            <p:nvPr/>
          </p:nvCxnSpPr>
          <p:spPr>
            <a:xfrm flipH="1" flipV="1">
              <a:off x="11121331" y="4656641"/>
              <a:ext cx="3725" cy="28436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95F47BD-EDBC-0F41-90DF-F8ADEED01A05}"/>
                </a:ext>
              </a:extLst>
            </p:cNvPr>
            <p:cNvCxnSpPr>
              <a:cxnSpLocks/>
              <a:stCxn id="219" idx="0"/>
            </p:cNvCxnSpPr>
            <p:nvPr/>
          </p:nvCxnSpPr>
          <p:spPr>
            <a:xfrm flipH="1" flipV="1">
              <a:off x="11615692" y="4653559"/>
              <a:ext cx="6487" cy="28744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B3022DA7-19D7-3F55-2277-A1B0A8C29925}"/>
                </a:ext>
              </a:extLst>
            </p:cNvPr>
            <p:cNvCxnSpPr>
              <a:cxnSpLocks/>
              <a:stCxn id="246" idx="0"/>
            </p:cNvCxnSpPr>
            <p:nvPr/>
          </p:nvCxnSpPr>
          <p:spPr>
            <a:xfrm flipH="1" flipV="1">
              <a:off x="9420733" y="2468887"/>
              <a:ext cx="1" cy="9997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5A1E9634-3F4A-7CEC-6E53-09C922C271A7}"/>
                </a:ext>
              </a:extLst>
            </p:cNvPr>
            <p:cNvCxnSpPr>
              <a:cxnSpLocks/>
              <a:stCxn id="207" idx="0"/>
            </p:cNvCxnSpPr>
            <p:nvPr/>
          </p:nvCxnSpPr>
          <p:spPr>
            <a:xfrm flipV="1">
              <a:off x="11378390" y="3188282"/>
              <a:ext cx="0" cy="1021953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CBAF2FED-5C96-1131-829C-11463EC6A3D1}"/>
                </a:ext>
              </a:extLst>
            </p:cNvPr>
            <p:cNvCxnSpPr>
              <a:cxnSpLocks/>
              <a:endCxn id="234" idx="0"/>
            </p:cNvCxnSpPr>
            <p:nvPr/>
          </p:nvCxnSpPr>
          <p:spPr>
            <a:xfrm>
              <a:off x="11121331" y="1740237"/>
              <a:ext cx="13062" cy="1001639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113AA5ED-3853-B2FC-D526-DE9911B9E856}"/>
                </a:ext>
              </a:extLst>
            </p:cNvPr>
            <p:cNvCxnSpPr>
              <a:cxnSpLocks/>
              <a:endCxn id="176" idx="0"/>
            </p:cNvCxnSpPr>
            <p:nvPr/>
          </p:nvCxnSpPr>
          <p:spPr>
            <a:xfrm>
              <a:off x="9657243" y="1737124"/>
              <a:ext cx="0" cy="27677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9" name="Straight Connector 288">
            <a:extLst>
              <a:ext uri="{FF2B5EF4-FFF2-40B4-BE49-F238E27FC236}">
                <a16:creationId xmlns:a16="http://schemas.microsoft.com/office/drawing/2014/main" id="{41C8BCF6-E518-41B3-E30A-132DAE70B765}"/>
              </a:ext>
            </a:extLst>
          </p:cNvPr>
          <p:cNvCxnSpPr/>
          <p:nvPr/>
        </p:nvCxnSpPr>
        <p:spPr>
          <a:xfrm>
            <a:off x="8677469" y="2517524"/>
            <a:ext cx="3387013" cy="0"/>
          </a:xfrm>
          <a:prstGeom prst="line">
            <a:avLst/>
          </a:prstGeom>
          <a:ln w="5715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Arrow: Down 289">
            <a:extLst>
              <a:ext uri="{FF2B5EF4-FFF2-40B4-BE49-F238E27FC236}">
                <a16:creationId xmlns:a16="http://schemas.microsoft.com/office/drawing/2014/main" id="{E321E67E-1D45-329A-0E30-4F0CCA8B0BCD}"/>
              </a:ext>
            </a:extLst>
          </p:cNvPr>
          <p:cNvSpPr/>
          <p:nvPr/>
        </p:nvSpPr>
        <p:spPr>
          <a:xfrm>
            <a:off x="9204960" y="2517522"/>
            <a:ext cx="431323" cy="1091310"/>
          </a:xfrm>
          <a:prstGeom prst="downArrow">
            <a:avLst>
              <a:gd name="adj1" fmla="val 32957"/>
              <a:gd name="adj2" fmla="val 7402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Arrow: Down 290">
            <a:extLst>
              <a:ext uri="{FF2B5EF4-FFF2-40B4-BE49-F238E27FC236}">
                <a16:creationId xmlns:a16="http://schemas.microsoft.com/office/drawing/2014/main" id="{B6AECB79-8CD2-2BFF-4DE0-27515C53F9C8}"/>
              </a:ext>
            </a:extLst>
          </p:cNvPr>
          <p:cNvSpPr/>
          <p:nvPr/>
        </p:nvSpPr>
        <p:spPr>
          <a:xfrm>
            <a:off x="9927460" y="2517522"/>
            <a:ext cx="431323" cy="2529966"/>
          </a:xfrm>
          <a:prstGeom prst="downArrow">
            <a:avLst>
              <a:gd name="adj1" fmla="val 32957"/>
              <a:gd name="adj2" fmla="val 7402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Arrow: Down 291">
            <a:extLst>
              <a:ext uri="{FF2B5EF4-FFF2-40B4-BE49-F238E27FC236}">
                <a16:creationId xmlns:a16="http://schemas.microsoft.com/office/drawing/2014/main" id="{374D5C65-639B-F53C-1484-AEC87DCB1BC9}"/>
              </a:ext>
            </a:extLst>
          </p:cNvPr>
          <p:cNvSpPr/>
          <p:nvPr/>
        </p:nvSpPr>
        <p:spPr>
          <a:xfrm>
            <a:off x="10908916" y="2517522"/>
            <a:ext cx="431323" cy="347596"/>
          </a:xfrm>
          <a:prstGeom prst="downArrow">
            <a:avLst>
              <a:gd name="adj1" fmla="val 32957"/>
              <a:gd name="adj2" fmla="val 7402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8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/>
      <p:bldP spid="290" grpId="0" animBg="1"/>
      <p:bldP spid="291" grpId="0" animBg="1"/>
      <p:bldP spid="29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69DB2-9026-E64B-CF95-509F4F0B2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Girvan-Newman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EF1616-28B3-3039-F3C1-A8E9CEF3AD8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/>
                  <a:t>Girvan-Newman</a:t>
                </a:r>
                <a:r>
                  <a:rPr lang="en-US" dirty="0"/>
                  <a:t> community detection algorithm is an example of a hierarchical clustering top-down method.</a:t>
                </a:r>
              </a:p>
              <a:p>
                <a:r>
                  <a:rPr lang="en-US" dirty="0"/>
                  <a:t>To obtain the </a:t>
                </a:r>
                <a:r>
                  <a:rPr lang="en-US" b="1" dirty="0"/>
                  <a:t>dendrogram</a:t>
                </a:r>
                <a:r>
                  <a:rPr lang="en-US" dirty="0"/>
                  <a:t> for a connected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Begin with the coalition structure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While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is not empty:</a:t>
                </a:r>
              </a:p>
              <a:p>
                <a:pPr lvl="2"/>
                <a:r>
                  <a:rPr lang="en-US" dirty="0"/>
                  <a:t>Remove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with the greatest </a:t>
                </a:r>
                <a:r>
                  <a:rPr lang="en-US" b="1" dirty="0"/>
                  <a:t>edge betweenness</a:t>
                </a:r>
                <a:br>
                  <a:rPr lang="en-US" dirty="0"/>
                </a:br>
                <a:r>
                  <a:rPr lang="en-US" dirty="0"/>
                  <a:t>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𝑠𝑡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d>
                              </m:e>
                            </m:d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𝑠𝑡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e>
                    </m:nary>
                  </m:oMath>
                </a14:m>
                <a:br>
                  <a:rPr lang="en-US" dirty="0"/>
                </a:br>
                <a:r>
                  <a:rPr lang="en-US" dirty="0"/>
                  <a:t>where: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</m:sSub>
                  </m:oMath>
                </a14:m>
                <a:r>
                  <a:rPr lang="en-US" dirty="0"/>
                  <a:t> is the set of all shortest paths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set of all shortest paths from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that run through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If the removal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disconnected a connected component, add the </a:t>
                </a:r>
                <a:r>
                  <a:rPr lang="en-US" b="1" dirty="0"/>
                  <a:t>set of connected components</a:t>
                </a:r>
                <a:r>
                  <a:rPr lang="en-US" dirty="0"/>
                  <a:t> to the dendrogram</a:t>
                </a:r>
              </a:p>
              <a:p>
                <a:pPr lvl="3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EF1616-28B3-3039-F3C1-A8E9CEF3AD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306" t="-1469" r="-1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01B005-008D-2A78-5257-5DB7429323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M. Girvan, M. E. J. Newman. </a:t>
            </a:r>
            <a:r>
              <a:rPr lang="en-US" b="1" dirty="0"/>
              <a:t>Community structure in social and biological networks.</a:t>
            </a:r>
            <a:r>
              <a:rPr lang="en-US" dirty="0"/>
              <a:t> </a:t>
            </a:r>
            <a:r>
              <a:rPr lang="en-US" i="1" dirty="0"/>
              <a:t>PNAS</a:t>
            </a:r>
            <a:r>
              <a:rPr lang="en-US" dirty="0"/>
              <a:t> (2002)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B656C07-DF58-756D-74AD-F16FED54AEE5}"/>
              </a:ext>
            </a:extLst>
          </p:cNvPr>
          <p:cNvSpPr/>
          <p:nvPr/>
        </p:nvSpPr>
        <p:spPr>
          <a:xfrm>
            <a:off x="10560107" y="1141712"/>
            <a:ext cx="370865" cy="37086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121B9719-33BB-AEC5-B82C-6056DBB3E7AB}"/>
              </a:ext>
            </a:extLst>
          </p:cNvPr>
          <p:cNvSpPr/>
          <p:nvPr/>
        </p:nvSpPr>
        <p:spPr>
          <a:xfrm>
            <a:off x="9774580" y="1516061"/>
            <a:ext cx="370865" cy="37086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D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ABB8168-49EA-87FA-A7BE-F14BE1B61DFC}"/>
              </a:ext>
            </a:extLst>
          </p:cNvPr>
          <p:cNvSpPr/>
          <p:nvPr/>
        </p:nvSpPr>
        <p:spPr>
          <a:xfrm>
            <a:off x="8925486" y="1512577"/>
            <a:ext cx="370865" cy="37086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C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790A589-7AB2-F575-CA16-2F46F135319C}"/>
              </a:ext>
            </a:extLst>
          </p:cNvPr>
          <p:cNvSpPr/>
          <p:nvPr/>
        </p:nvSpPr>
        <p:spPr>
          <a:xfrm>
            <a:off x="8076391" y="1141712"/>
            <a:ext cx="370865" cy="37086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B7E44C6-FDB3-872F-4E4A-13E14A9108C5}"/>
              </a:ext>
            </a:extLst>
          </p:cNvPr>
          <p:cNvSpPr/>
          <p:nvPr/>
        </p:nvSpPr>
        <p:spPr>
          <a:xfrm>
            <a:off x="10560107" y="2046097"/>
            <a:ext cx="370865" cy="37086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</a:rPr>
              <a:t>F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F497B79-8337-7949-B8F0-CAB35EA4D63C}"/>
              </a:ext>
            </a:extLst>
          </p:cNvPr>
          <p:cNvCxnSpPr>
            <a:stCxn id="85" idx="6"/>
            <a:endCxn id="84" idx="2"/>
          </p:cNvCxnSpPr>
          <p:nvPr/>
        </p:nvCxnSpPr>
        <p:spPr>
          <a:xfrm>
            <a:off x="9296351" y="1698010"/>
            <a:ext cx="478229" cy="3484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2CCEBBD-B82E-3B8C-5BDD-5EF4DB77179B}"/>
              </a:ext>
            </a:extLst>
          </p:cNvPr>
          <p:cNvCxnSpPr>
            <a:cxnSpLocks/>
            <a:endCxn id="85" idx="1"/>
          </p:cNvCxnSpPr>
          <p:nvPr/>
        </p:nvCxnSpPr>
        <p:spPr>
          <a:xfrm>
            <a:off x="8447257" y="1327145"/>
            <a:ext cx="532541" cy="239744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2CF25B7-87A7-A53D-3B81-06DFAD74F38E}"/>
              </a:ext>
            </a:extLst>
          </p:cNvPr>
          <p:cNvCxnSpPr>
            <a:cxnSpLocks/>
            <a:endCxn id="96" idx="0"/>
          </p:cNvCxnSpPr>
          <p:nvPr/>
        </p:nvCxnSpPr>
        <p:spPr>
          <a:xfrm>
            <a:off x="8261824" y="1512577"/>
            <a:ext cx="0" cy="587832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6BBCD3E-2992-B338-AEB7-69D8F37933F6}"/>
              </a:ext>
            </a:extLst>
          </p:cNvPr>
          <p:cNvCxnSpPr>
            <a:cxnSpLocks/>
            <a:endCxn id="84" idx="7"/>
          </p:cNvCxnSpPr>
          <p:nvPr/>
        </p:nvCxnSpPr>
        <p:spPr>
          <a:xfrm flipH="1">
            <a:off x="10091133" y="1327145"/>
            <a:ext cx="468975" cy="24322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5B41B792-1B10-7D47-91B8-F1D902CC40B5}"/>
              </a:ext>
            </a:extLst>
          </p:cNvPr>
          <p:cNvCxnSpPr>
            <a:cxnSpLocks/>
            <a:endCxn id="88" idx="0"/>
          </p:cNvCxnSpPr>
          <p:nvPr/>
        </p:nvCxnSpPr>
        <p:spPr>
          <a:xfrm flipH="1">
            <a:off x="10745540" y="1512577"/>
            <a:ext cx="1" cy="533520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688D9DD-A3E9-4FFB-D050-492B0B7C83EB}"/>
              </a:ext>
            </a:extLst>
          </p:cNvPr>
          <p:cNvCxnSpPr>
            <a:stCxn id="88" idx="1"/>
            <a:endCxn id="84" idx="5"/>
          </p:cNvCxnSpPr>
          <p:nvPr/>
        </p:nvCxnSpPr>
        <p:spPr>
          <a:xfrm flipH="1" flipV="1">
            <a:off x="10091133" y="1832614"/>
            <a:ext cx="523286" cy="267795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64F952E-6F62-6A77-ACC4-26A1D7B074CD}"/>
              </a:ext>
            </a:extLst>
          </p:cNvPr>
          <p:cNvCxnSpPr>
            <a:cxnSpLocks/>
            <a:stCxn id="96" idx="7"/>
            <a:endCxn id="85" idx="3"/>
          </p:cNvCxnSpPr>
          <p:nvPr/>
        </p:nvCxnSpPr>
        <p:spPr>
          <a:xfrm flipV="1">
            <a:off x="8392944" y="1829130"/>
            <a:ext cx="586854" cy="325591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6" name="Oval 95">
            <a:extLst>
              <a:ext uri="{FF2B5EF4-FFF2-40B4-BE49-F238E27FC236}">
                <a16:creationId xmlns:a16="http://schemas.microsoft.com/office/drawing/2014/main" id="{2FBE7AF1-773C-6A25-D92F-7A2C5B0AD3B1}"/>
              </a:ext>
            </a:extLst>
          </p:cNvPr>
          <p:cNvSpPr/>
          <p:nvPr/>
        </p:nvSpPr>
        <p:spPr>
          <a:xfrm>
            <a:off x="8076391" y="2100409"/>
            <a:ext cx="370865" cy="37086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F6A97D66-1907-038D-314A-90185C075047}"/>
              </a:ext>
            </a:extLst>
          </p:cNvPr>
          <p:cNvGrpSpPr/>
          <p:nvPr/>
        </p:nvGrpSpPr>
        <p:grpSpPr>
          <a:xfrm>
            <a:off x="8060962" y="2774026"/>
            <a:ext cx="2885857" cy="456483"/>
            <a:chOff x="6095583" y="1077512"/>
            <a:chExt cx="2885857" cy="456483"/>
          </a:xfrm>
        </p:grpSpPr>
        <p:sp>
          <p:nvSpPr>
            <p:cNvPr id="163" name="Rounded Rectangle 211">
              <a:extLst>
                <a:ext uri="{FF2B5EF4-FFF2-40B4-BE49-F238E27FC236}">
                  <a16:creationId xmlns:a16="http://schemas.microsoft.com/office/drawing/2014/main" id="{80BCE0C1-4D99-2074-439D-2324FF798E94}"/>
                </a:ext>
              </a:extLst>
            </p:cNvPr>
            <p:cNvSpPr/>
            <p:nvPr/>
          </p:nvSpPr>
          <p:spPr>
            <a:xfrm>
              <a:off x="6095583" y="1077512"/>
              <a:ext cx="2885857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74774C29-44DC-7EA9-F744-E53CD390837B}"/>
                </a:ext>
              </a:extLst>
            </p:cNvPr>
            <p:cNvSpPr/>
            <p:nvPr/>
          </p:nvSpPr>
          <p:spPr>
            <a:xfrm>
              <a:off x="8590648" y="1143084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9FB2AA2B-7746-66A8-9641-C74619877574}"/>
                </a:ext>
              </a:extLst>
            </p:cNvPr>
            <p:cNvSpPr/>
            <p:nvPr/>
          </p:nvSpPr>
          <p:spPr>
            <a:xfrm>
              <a:off x="8101031" y="1145315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62D0C515-9699-50F0-EAC9-64038DC00021}"/>
                </a:ext>
              </a:extLst>
            </p:cNvPr>
            <p:cNvSpPr/>
            <p:nvPr/>
          </p:nvSpPr>
          <p:spPr>
            <a:xfrm>
              <a:off x="7611414" y="1143084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344E5549-0056-EB68-C537-43D95CAE0102}"/>
                </a:ext>
              </a:extLst>
            </p:cNvPr>
            <p:cNvSpPr/>
            <p:nvPr/>
          </p:nvSpPr>
          <p:spPr>
            <a:xfrm>
              <a:off x="7121797" y="1143085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3F542FC8-D63B-7D06-039E-B55ADB0CEFCA}"/>
                </a:ext>
              </a:extLst>
            </p:cNvPr>
            <p:cNvSpPr/>
            <p:nvPr/>
          </p:nvSpPr>
          <p:spPr>
            <a:xfrm>
              <a:off x="6632180" y="1143085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F6DE8614-A22C-C116-0BAF-230B0664B3B2}"/>
                </a:ext>
              </a:extLst>
            </p:cNvPr>
            <p:cNvSpPr/>
            <p:nvPr/>
          </p:nvSpPr>
          <p:spPr>
            <a:xfrm>
              <a:off x="6142563" y="1147520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A72908E-7C44-1EEE-15B8-4EECF85331F2}"/>
              </a:ext>
            </a:extLst>
          </p:cNvPr>
          <p:cNvGrpSpPr/>
          <p:nvPr/>
        </p:nvGrpSpPr>
        <p:grpSpPr>
          <a:xfrm>
            <a:off x="8061170" y="3388832"/>
            <a:ext cx="2885441" cy="456483"/>
            <a:chOff x="6095999" y="1621013"/>
            <a:chExt cx="2885441" cy="456483"/>
          </a:xfrm>
        </p:grpSpPr>
        <p:sp>
          <p:nvSpPr>
            <p:cNvPr id="171" name="Rounded Rectangle 216">
              <a:extLst>
                <a:ext uri="{FF2B5EF4-FFF2-40B4-BE49-F238E27FC236}">
                  <a16:creationId xmlns:a16="http://schemas.microsoft.com/office/drawing/2014/main" id="{8D625E85-5CBE-5974-47A0-B3B5A84DD85D}"/>
                </a:ext>
              </a:extLst>
            </p:cNvPr>
            <p:cNvSpPr/>
            <p:nvPr/>
          </p:nvSpPr>
          <p:spPr>
            <a:xfrm>
              <a:off x="7564816" y="1625062"/>
              <a:ext cx="1416624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2" name="Rounded Rectangle 211">
              <a:extLst>
                <a:ext uri="{FF2B5EF4-FFF2-40B4-BE49-F238E27FC236}">
                  <a16:creationId xmlns:a16="http://schemas.microsoft.com/office/drawing/2014/main" id="{A636569D-C2DC-2C5B-2B23-8F92A8B952DB}"/>
                </a:ext>
              </a:extLst>
            </p:cNvPr>
            <p:cNvSpPr/>
            <p:nvPr/>
          </p:nvSpPr>
          <p:spPr>
            <a:xfrm>
              <a:off x="6095999" y="1621013"/>
              <a:ext cx="1399541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6F0CA9CF-05FD-BFF0-A509-3D67A239763A}"/>
                </a:ext>
              </a:extLst>
            </p:cNvPr>
            <p:cNvSpPr/>
            <p:nvPr/>
          </p:nvSpPr>
          <p:spPr>
            <a:xfrm>
              <a:off x="8590647" y="1679896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1CB87C33-6FFC-33C0-AE36-069F2C4C6B5C}"/>
                </a:ext>
              </a:extLst>
            </p:cNvPr>
            <p:cNvSpPr/>
            <p:nvPr/>
          </p:nvSpPr>
          <p:spPr>
            <a:xfrm>
              <a:off x="8101029" y="168212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19833B8C-BA7D-B100-F38E-B6EAD463D9C1}"/>
                </a:ext>
              </a:extLst>
            </p:cNvPr>
            <p:cNvSpPr/>
            <p:nvPr/>
          </p:nvSpPr>
          <p:spPr>
            <a:xfrm>
              <a:off x="7611412" y="1679896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CD471147-C09F-D257-ADB2-D304A907FD9D}"/>
                </a:ext>
              </a:extLst>
            </p:cNvPr>
            <p:cNvSpPr/>
            <p:nvPr/>
          </p:nvSpPr>
          <p:spPr>
            <a:xfrm>
              <a:off x="7121795" y="167989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21C75794-84D8-3421-7C35-2DF2E637BEA6}"/>
                </a:ext>
              </a:extLst>
            </p:cNvPr>
            <p:cNvSpPr/>
            <p:nvPr/>
          </p:nvSpPr>
          <p:spPr>
            <a:xfrm>
              <a:off x="6632178" y="167989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B29C6763-211F-163D-5358-9DDAC7103581}"/>
                </a:ext>
              </a:extLst>
            </p:cNvPr>
            <p:cNvSpPr/>
            <p:nvPr/>
          </p:nvSpPr>
          <p:spPr>
            <a:xfrm>
              <a:off x="6142561" y="168433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D8EDF833-E43E-75CA-0386-82A4E450700C}"/>
              </a:ext>
            </a:extLst>
          </p:cNvPr>
          <p:cNvGrpSpPr/>
          <p:nvPr/>
        </p:nvGrpSpPr>
        <p:grpSpPr>
          <a:xfrm>
            <a:off x="8061170" y="4003638"/>
            <a:ext cx="2885441" cy="457107"/>
            <a:chOff x="6096000" y="2142069"/>
            <a:chExt cx="2885441" cy="457107"/>
          </a:xfrm>
        </p:grpSpPr>
        <p:sp>
          <p:nvSpPr>
            <p:cNvPr id="180" name="Rounded Rectangle 213">
              <a:extLst>
                <a:ext uri="{FF2B5EF4-FFF2-40B4-BE49-F238E27FC236}">
                  <a16:creationId xmlns:a16="http://schemas.microsoft.com/office/drawing/2014/main" id="{DA91749F-06B9-EA5F-9BF9-5CAC7EBF102D}"/>
                </a:ext>
              </a:extLst>
            </p:cNvPr>
            <p:cNvSpPr/>
            <p:nvPr/>
          </p:nvSpPr>
          <p:spPr>
            <a:xfrm>
              <a:off x="7073163" y="2142069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1" name="Rounded Rectangle 216">
              <a:extLst>
                <a:ext uri="{FF2B5EF4-FFF2-40B4-BE49-F238E27FC236}">
                  <a16:creationId xmlns:a16="http://schemas.microsoft.com/office/drawing/2014/main" id="{2849AC0A-85E9-B985-35F8-2A0B4FFAC5BB}"/>
                </a:ext>
              </a:extLst>
            </p:cNvPr>
            <p:cNvSpPr/>
            <p:nvPr/>
          </p:nvSpPr>
          <p:spPr>
            <a:xfrm>
              <a:off x="7564817" y="2146742"/>
              <a:ext cx="1416624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2" name="Rounded Rectangle 211">
              <a:extLst>
                <a:ext uri="{FF2B5EF4-FFF2-40B4-BE49-F238E27FC236}">
                  <a16:creationId xmlns:a16="http://schemas.microsoft.com/office/drawing/2014/main" id="{55AF47E3-B2CA-85BC-9491-9234F529B1E1}"/>
                </a:ext>
              </a:extLst>
            </p:cNvPr>
            <p:cNvSpPr/>
            <p:nvPr/>
          </p:nvSpPr>
          <p:spPr>
            <a:xfrm>
              <a:off x="6096000" y="2142693"/>
              <a:ext cx="922089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BD8821B1-A211-4763-28AE-5F21FB83906E}"/>
                </a:ext>
              </a:extLst>
            </p:cNvPr>
            <p:cNvSpPr/>
            <p:nvPr/>
          </p:nvSpPr>
          <p:spPr>
            <a:xfrm>
              <a:off x="8590647" y="220135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EA0F56DB-6B37-B35F-21BA-3EA738CEAA8C}"/>
                </a:ext>
              </a:extLst>
            </p:cNvPr>
            <p:cNvSpPr/>
            <p:nvPr/>
          </p:nvSpPr>
          <p:spPr>
            <a:xfrm>
              <a:off x="8101029" y="220358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01E9F009-CB5C-50B6-8AF2-E042E61E1B63}"/>
                </a:ext>
              </a:extLst>
            </p:cNvPr>
            <p:cNvSpPr/>
            <p:nvPr/>
          </p:nvSpPr>
          <p:spPr>
            <a:xfrm>
              <a:off x="7611412" y="220135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D4CE1951-3D14-DC87-ADDD-F7080F930737}"/>
                </a:ext>
              </a:extLst>
            </p:cNvPr>
            <p:cNvSpPr/>
            <p:nvPr/>
          </p:nvSpPr>
          <p:spPr>
            <a:xfrm>
              <a:off x="7121795" y="220135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098B9190-22C4-D33E-B2C6-ED0E9DE4B551}"/>
                </a:ext>
              </a:extLst>
            </p:cNvPr>
            <p:cNvSpPr/>
            <p:nvPr/>
          </p:nvSpPr>
          <p:spPr>
            <a:xfrm>
              <a:off x="6632178" y="220135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F20B0936-EF95-F437-56D9-283678A7C854}"/>
                </a:ext>
              </a:extLst>
            </p:cNvPr>
            <p:cNvSpPr/>
            <p:nvPr/>
          </p:nvSpPr>
          <p:spPr>
            <a:xfrm>
              <a:off x="6142561" y="220579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85BAEFF6-DC9C-265E-81B3-5CAA446F4AFA}"/>
              </a:ext>
            </a:extLst>
          </p:cNvPr>
          <p:cNvGrpSpPr/>
          <p:nvPr/>
        </p:nvGrpSpPr>
        <p:grpSpPr>
          <a:xfrm>
            <a:off x="8061170" y="4619068"/>
            <a:ext cx="2885441" cy="457908"/>
            <a:chOff x="5540296" y="3474798"/>
            <a:chExt cx="2885441" cy="457908"/>
          </a:xfrm>
        </p:grpSpPr>
        <p:sp>
          <p:nvSpPr>
            <p:cNvPr id="190" name="Rounded Rectangle 215">
              <a:extLst>
                <a:ext uri="{FF2B5EF4-FFF2-40B4-BE49-F238E27FC236}">
                  <a16:creationId xmlns:a16="http://schemas.microsoft.com/office/drawing/2014/main" id="{30BE6CD5-76FC-863A-25B2-0C2D2ECAF5F1}"/>
                </a:ext>
              </a:extLst>
            </p:cNvPr>
            <p:cNvSpPr/>
            <p:nvPr/>
          </p:nvSpPr>
          <p:spPr>
            <a:xfrm>
              <a:off x="7006349" y="3483510"/>
              <a:ext cx="422378" cy="449196"/>
            </a:xfrm>
            <a:prstGeom prst="roundRect">
              <a:avLst/>
            </a:prstGeom>
            <a:solidFill>
              <a:srgbClr val="15F9FF">
                <a:alpha val="20000"/>
              </a:srgbClr>
            </a:solidFill>
            <a:ln w="28575">
              <a:solidFill>
                <a:srgbClr val="15F9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1" name="Rounded Rectangle 213">
              <a:extLst>
                <a:ext uri="{FF2B5EF4-FFF2-40B4-BE49-F238E27FC236}">
                  <a16:creationId xmlns:a16="http://schemas.microsoft.com/office/drawing/2014/main" id="{2A98E1D2-BCDE-2082-5C11-C02FB2001FB9}"/>
                </a:ext>
              </a:extLst>
            </p:cNvPr>
            <p:cNvSpPr/>
            <p:nvPr/>
          </p:nvSpPr>
          <p:spPr>
            <a:xfrm>
              <a:off x="6517459" y="3474798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2" name="Rounded Rectangle 216">
              <a:extLst>
                <a:ext uri="{FF2B5EF4-FFF2-40B4-BE49-F238E27FC236}">
                  <a16:creationId xmlns:a16="http://schemas.microsoft.com/office/drawing/2014/main" id="{152F889E-319E-80C2-B8E6-822C5B2439D4}"/>
                </a:ext>
              </a:extLst>
            </p:cNvPr>
            <p:cNvSpPr/>
            <p:nvPr/>
          </p:nvSpPr>
          <p:spPr>
            <a:xfrm>
              <a:off x="7496691" y="3479471"/>
              <a:ext cx="929046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3" name="Rounded Rectangle 211">
              <a:extLst>
                <a:ext uri="{FF2B5EF4-FFF2-40B4-BE49-F238E27FC236}">
                  <a16:creationId xmlns:a16="http://schemas.microsoft.com/office/drawing/2014/main" id="{2D6C5BC5-0384-0FD1-7EB0-CA262A0C2979}"/>
                </a:ext>
              </a:extLst>
            </p:cNvPr>
            <p:cNvSpPr/>
            <p:nvPr/>
          </p:nvSpPr>
          <p:spPr>
            <a:xfrm>
              <a:off x="5540296" y="3475422"/>
              <a:ext cx="926939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01755062-4C7E-C721-C542-5ACB55C9F736}"/>
                </a:ext>
              </a:extLst>
            </p:cNvPr>
            <p:cNvSpPr/>
            <p:nvPr/>
          </p:nvSpPr>
          <p:spPr>
            <a:xfrm>
              <a:off x="8030258" y="3535810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2A1EDB1F-2811-20C8-BA39-8483F5783662}"/>
                </a:ext>
              </a:extLst>
            </p:cNvPr>
            <p:cNvSpPr/>
            <p:nvPr/>
          </p:nvSpPr>
          <p:spPr>
            <a:xfrm>
              <a:off x="7540641" y="3538041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49FD73EB-EA8A-9FAC-0ABB-2DCE64FE5574}"/>
                </a:ext>
              </a:extLst>
            </p:cNvPr>
            <p:cNvSpPr/>
            <p:nvPr/>
          </p:nvSpPr>
          <p:spPr>
            <a:xfrm>
              <a:off x="7051024" y="3535810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D41B838D-0FCA-79FE-139A-3746A2BE8B6B}"/>
                </a:ext>
              </a:extLst>
            </p:cNvPr>
            <p:cNvSpPr/>
            <p:nvPr/>
          </p:nvSpPr>
          <p:spPr>
            <a:xfrm>
              <a:off x="6561407" y="3535811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974F21D8-759D-9A79-D6B5-D4F7D6897DDA}"/>
                </a:ext>
              </a:extLst>
            </p:cNvPr>
            <p:cNvSpPr/>
            <p:nvPr/>
          </p:nvSpPr>
          <p:spPr>
            <a:xfrm>
              <a:off x="6071790" y="3535811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4AD7C45E-3CBD-DEA9-829E-8940974B82E9}"/>
                </a:ext>
              </a:extLst>
            </p:cNvPr>
            <p:cNvSpPr/>
            <p:nvPr/>
          </p:nvSpPr>
          <p:spPr>
            <a:xfrm>
              <a:off x="5582172" y="3540246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4CEECF2A-F2F0-8477-D876-1DFD9863A532}"/>
              </a:ext>
            </a:extLst>
          </p:cNvPr>
          <p:cNvGrpSpPr/>
          <p:nvPr/>
        </p:nvGrpSpPr>
        <p:grpSpPr>
          <a:xfrm>
            <a:off x="8061170" y="5235299"/>
            <a:ext cx="2885440" cy="457107"/>
            <a:chOff x="5540296" y="4205562"/>
            <a:chExt cx="2885440" cy="457107"/>
          </a:xfrm>
        </p:grpSpPr>
        <p:sp>
          <p:nvSpPr>
            <p:cNvPr id="201" name="Rounded Rectangle 213">
              <a:extLst>
                <a:ext uri="{FF2B5EF4-FFF2-40B4-BE49-F238E27FC236}">
                  <a16:creationId xmlns:a16="http://schemas.microsoft.com/office/drawing/2014/main" id="{60B3084D-D170-237B-E437-D1351EEF55F2}"/>
                </a:ext>
              </a:extLst>
            </p:cNvPr>
            <p:cNvSpPr/>
            <p:nvPr/>
          </p:nvSpPr>
          <p:spPr>
            <a:xfrm>
              <a:off x="6517459" y="4205562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2" name="Rounded Rectangle 214">
              <a:extLst>
                <a:ext uri="{FF2B5EF4-FFF2-40B4-BE49-F238E27FC236}">
                  <a16:creationId xmlns:a16="http://schemas.microsoft.com/office/drawing/2014/main" id="{608A84FD-FAF6-543C-0DD5-5FEF6DA69857}"/>
                </a:ext>
              </a:extLst>
            </p:cNvPr>
            <p:cNvSpPr/>
            <p:nvPr/>
          </p:nvSpPr>
          <p:spPr>
            <a:xfrm>
              <a:off x="6021964" y="4205562"/>
              <a:ext cx="445271" cy="456483"/>
            </a:xfrm>
            <a:prstGeom prst="roundRect">
              <a:avLst/>
            </a:prstGeom>
            <a:solidFill>
              <a:schemeClr val="accent6">
                <a:alpha val="20000"/>
              </a:schemeClr>
            </a:solidFill>
            <a:ln w="28575">
              <a:solidFill>
                <a:schemeClr val="accent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3" name="Rounded Rectangle 216">
              <a:extLst>
                <a:ext uri="{FF2B5EF4-FFF2-40B4-BE49-F238E27FC236}">
                  <a16:creationId xmlns:a16="http://schemas.microsoft.com/office/drawing/2014/main" id="{6F13A477-7BF0-E639-6959-E694F9206D86}"/>
                </a:ext>
              </a:extLst>
            </p:cNvPr>
            <p:cNvSpPr/>
            <p:nvPr/>
          </p:nvSpPr>
          <p:spPr>
            <a:xfrm>
              <a:off x="7496691" y="4210235"/>
              <a:ext cx="929045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4" name="Rounded Rectangle 215">
              <a:extLst>
                <a:ext uri="{FF2B5EF4-FFF2-40B4-BE49-F238E27FC236}">
                  <a16:creationId xmlns:a16="http://schemas.microsoft.com/office/drawing/2014/main" id="{DFF97AB7-6D15-66FD-5972-A565F0B34554}"/>
                </a:ext>
              </a:extLst>
            </p:cNvPr>
            <p:cNvSpPr/>
            <p:nvPr/>
          </p:nvSpPr>
          <p:spPr>
            <a:xfrm>
              <a:off x="7009112" y="4210235"/>
              <a:ext cx="422378" cy="446405"/>
            </a:xfrm>
            <a:prstGeom prst="roundRect">
              <a:avLst/>
            </a:prstGeom>
            <a:solidFill>
              <a:srgbClr val="15F9FF">
                <a:alpha val="20000"/>
              </a:srgbClr>
            </a:solidFill>
            <a:ln w="28575">
              <a:solidFill>
                <a:srgbClr val="15F9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5" name="Rounded Rectangle 211">
              <a:extLst>
                <a:ext uri="{FF2B5EF4-FFF2-40B4-BE49-F238E27FC236}">
                  <a16:creationId xmlns:a16="http://schemas.microsoft.com/office/drawing/2014/main" id="{B51FEA15-7491-D8D9-88F7-AB0525E07C34}"/>
                </a:ext>
              </a:extLst>
            </p:cNvPr>
            <p:cNvSpPr/>
            <p:nvPr/>
          </p:nvSpPr>
          <p:spPr>
            <a:xfrm>
              <a:off x="5540296" y="4206186"/>
              <a:ext cx="445271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6" name="Oval 205">
              <a:extLst>
                <a:ext uri="{FF2B5EF4-FFF2-40B4-BE49-F238E27FC236}">
                  <a16:creationId xmlns:a16="http://schemas.microsoft.com/office/drawing/2014/main" id="{83F758B7-D798-BBCC-4E08-194BA6235C91}"/>
                </a:ext>
              </a:extLst>
            </p:cNvPr>
            <p:cNvSpPr/>
            <p:nvPr/>
          </p:nvSpPr>
          <p:spPr>
            <a:xfrm>
              <a:off x="8030656" y="426008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E9D79A76-0683-7C87-6DDF-BC4EFE1CABF1}"/>
                </a:ext>
              </a:extLst>
            </p:cNvPr>
            <p:cNvSpPr/>
            <p:nvPr/>
          </p:nvSpPr>
          <p:spPr>
            <a:xfrm>
              <a:off x="7541039" y="426231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2349052D-B3FD-375F-983C-652FF72CFF7D}"/>
                </a:ext>
              </a:extLst>
            </p:cNvPr>
            <p:cNvSpPr/>
            <p:nvPr/>
          </p:nvSpPr>
          <p:spPr>
            <a:xfrm>
              <a:off x="7051422" y="4260082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815093CA-CB4E-4F8B-58EE-F1C30233F6B4}"/>
                </a:ext>
              </a:extLst>
            </p:cNvPr>
            <p:cNvSpPr/>
            <p:nvPr/>
          </p:nvSpPr>
          <p:spPr>
            <a:xfrm>
              <a:off x="6561805" y="426008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F14284E3-2695-9866-DFD9-1D95749E7E55}"/>
                </a:ext>
              </a:extLst>
            </p:cNvPr>
            <p:cNvSpPr/>
            <p:nvPr/>
          </p:nvSpPr>
          <p:spPr>
            <a:xfrm>
              <a:off x="6072188" y="426008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DE90821A-AF52-76E1-A53A-B5494B1430C9}"/>
                </a:ext>
              </a:extLst>
            </p:cNvPr>
            <p:cNvSpPr/>
            <p:nvPr/>
          </p:nvSpPr>
          <p:spPr>
            <a:xfrm>
              <a:off x="5582571" y="426451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0AD336E6-6A32-AF5C-025A-EF5A50A8CF4A}"/>
              </a:ext>
            </a:extLst>
          </p:cNvPr>
          <p:cNvGrpSpPr/>
          <p:nvPr/>
        </p:nvGrpSpPr>
        <p:grpSpPr>
          <a:xfrm>
            <a:off x="8061170" y="5850730"/>
            <a:ext cx="2885440" cy="457107"/>
            <a:chOff x="6096000" y="3741347"/>
            <a:chExt cx="2885440" cy="457107"/>
          </a:xfrm>
        </p:grpSpPr>
        <p:sp>
          <p:nvSpPr>
            <p:cNvPr id="213" name="Rounded Rectangle 213">
              <a:extLst>
                <a:ext uri="{FF2B5EF4-FFF2-40B4-BE49-F238E27FC236}">
                  <a16:creationId xmlns:a16="http://schemas.microsoft.com/office/drawing/2014/main" id="{35C3728E-8FB4-2653-A73F-AC76E8632C73}"/>
                </a:ext>
              </a:extLst>
            </p:cNvPr>
            <p:cNvSpPr/>
            <p:nvPr/>
          </p:nvSpPr>
          <p:spPr>
            <a:xfrm>
              <a:off x="7073163" y="3741347"/>
              <a:ext cx="422377" cy="456483"/>
            </a:xfrm>
            <a:prstGeom prst="roundRect">
              <a:avLst/>
            </a:prstGeom>
            <a:solidFill>
              <a:srgbClr val="008B00">
                <a:alpha val="20000"/>
              </a:srgbClr>
            </a:solidFill>
            <a:ln w="28575">
              <a:solidFill>
                <a:srgbClr val="008B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4" name="Rounded Rectangle 214">
              <a:extLst>
                <a:ext uri="{FF2B5EF4-FFF2-40B4-BE49-F238E27FC236}">
                  <a16:creationId xmlns:a16="http://schemas.microsoft.com/office/drawing/2014/main" id="{71C852B0-4BF3-43B2-5D11-E51709EA0079}"/>
                </a:ext>
              </a:extLst>
            </p:cNvPr>
            <p:cNvSpPr/>
            <p:nvPr/>
          </p:nvSpPr>
          <p:spPr>
            <a:xfrm>
              <a:off x="6577668" y="3741347"/>
              <a:ext cx="445271" cy="456483"/>
            </a:xfrm>
            <a:prstGeom prst="roundRect">
              <a:avLst/>
            </a:prstGeom>
            <a:solidFill>
              <a:schemeClr val="accent6">
                <a:alpha val="20000"/>
              </a:schemeClr>
            </a:solidFill>
            <a:ln w="28575">
              <a:solidFill>
                <a:schemeClr val="accent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5" name="Rounded Rectangle 216">
              <a:extLst>
                <a:ext uri="{FF2B5EF4-FFF2-40B4-BE49-F238E27FC236}">
                  <a16:creationId xmlns:a16="http://schemas.microsoft.com/office/drawing/2014/main" id="{387439EE-EFC1-994D-6F06-344715F6CABE}"/>
                </a:ext>
              </a:extLst>
            </p:cNvPr>
            <p:cNvSpPr/>
            <p:nvPr/>
          </p:nvSpPr>
          <p:spPr>
            <a:xfrm>
              <a:off x="8539974" y="3746020"/>
              <a:ext cx="441466" cy="446406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 w="28575"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6DD8BE78-664B-D54B-9C21-66A9503FFD00}"/>
                </a:ext>
              </a:extLst>
            </p:cNvPr>
            <p:cNvSpPr/>
            <p:nvPr/>
          </p:nvSpPr>
          <p:spPr>
            <a:xfrm>
              <a:off x="8586360" y="380377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17" name="Rounded Rectangle 212">
              <a:extLst>
                <a:ext uri="{FF2B5EF4-FFF2-40B4-BE49-F238E27FC236}">
                  <a16:creationId xmlns:a16="http://schemas.microsoft.com/office/drawing/2014/main" id="{E9D46010-A405-F77B-08D3-6B7C27FC33FC}"/>
                </a:ext>
              </a:extLst>
            </p:cNvPr>
            <p:cNvSpPr/>
            <p:nvPr/>
          </p:nvSpPr>
          <p:spPr>
            <a:xfrm>
              <a:off x="8052395" y="3746020"/>
              <a:ext cx="422377" cy="446406"/>
            </a:xfrm>
            <a:prstGeom prst="roundRect">
              <a:avLst/>
            </a:prstGeom>
            <a:solidFill>
              <a:srgbClr val="7030A0">
                <a:alpha val="20000"/>
              </a:srgbClr>
            </a:solidFill>
            <a:ln w="28575"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 baseline="-250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66892270-3A3C-BC69-0ED0-4F8ABE5DE4EB}"/>
                </a:ext>
              </a:extLst>
            </p:cNvPr>
            <p:cNvSpPr/>
            <p:nvPr/>
          </p:nvSpPr>
          <p:spPr>
            <a:xfrm>
              <a:off x="8096743" y="380600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19" name="Rounded Rectangle 215">
              <a:extLst>
                <a:ext uri="{FF2B5EF4-FFF2-40B4-BE49-F238E27FC236}">
                  <a16:creationId xmlns:a16="http://schemas.microsoft.com/office/drawing/2014/main" id="{7C4840F8-2174-902A-8BBA-C31300C21496}"/>
                </a:ext>
              </a:extLst>
            </p:cNvPr>
            <p:cNvSpPr/>
            <p:nvPr/>
          </p:nvSpPr>
          <p:spPr>
            <a:xfrm>
              <a:off x="7564816" y="3746020"/>
              <a:ext cx="422378" cy="446405"/>
            </a:xfrm>
            <a:prstGeom prst="roundRect">
              <a:avLst/>
            </a:prstGeom>
            <a:solidFill>
              <a:srgbClr val="15F9FF">
                <a:alpha val="20000"/>
              </a:srgbClr>
            </a:solidFill>
            <a:ln w="28575">
              <a:solidFill>
                <a:srgbClr val="15F9FF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E22E0FCE-BD22-3495-657C-AC9F049E9F45}"/>
                </a:ext>
              </a:extLst>
            </p:cNvPr>
            <p:cNvSpPr/>
            <p:nvPr/>
          </p:nvSpPr>
          <p:spPr>
            <a:xfrm>
              <a:off x="7607126" y="3803777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E3C37291-956F-AE15-A01C-883CF50EBE90}"/>
                </a:ext>
              </a:extLst>
            </p:cNvPr>
            <p:cNvSpPr/>
            <p:nvPr/>
          </p:nvSpPr>
          <p:spPr>
            <a:xfrm>
              <a:off x="7117509" y="380377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68D1EF13-4EC6-57A4-0C22-503FA83A122F}"/>
                </a:ext>
              </a:extLst>
            </p:cNvPr>
            <p:cNvSpPr/>
            <p:nvPr/>
          </p:nvSpPr>
          <p:spPr>
            <a:xfrm>
              <a:off x="6627892" y="3803778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23" name="Rounded Rectangle 211">
              <a:extLst>
                <a:ext uri="{FF2B5EF4-FFF2-40B4-BE49-F238E27FC236}">
                  <a16:creationId xmlns:a16="http://schemas.microsoft.com/office/drawing/2014/main" id="{727E78A7-B5E0-0F1E-7BE7-A5A79496F793}"/>
                </a:ext>
              </a:extLst>
            </p:cNvPr>
            <p:cNvSpPr/>
            <p:nvPr/>
          </p:nvSpPr>
          <p:spPr>
            <a:xfrm>
              <a:off x="6096000" y="3741971"/>
              <a:ext cx="445271" cy="456483"/>
            </a:xfrm>
            <a:prstGeom prst="roundRect">
              <a:avLst/>
            </a:prstGeom>
            <a:solidFill>
              <a:schemeClr val="accent2">
                <a:alpha val="20000"/>
              </a:schemeClr>
            </a:solidFill>
            <a:ln w="28575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1" tIns="34290" rIns="68581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BF781356-08CF-CCE6-88C4-8D1C602EB1A7}"/>
                </a:ext>
              </a:extLst>
            </p:cNvPr>
            <p:cNvSpPr/>
            <p:nvPr/>
          </p:nvSpPr>
          <p:spPr>
            <a:xfrm>
              <a:off x="6138275" y="3808213"/>
              <a:ext cx="335720" cy="3357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/>
                  </a:solidFill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076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8" grpId="0" animBg="1"/>
      <p:bldP spid="9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F222E-D6B4-D28F-0B89-E554414D3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Data-driven communities on Reddit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9EC6D-C04D-F596-0405-8C64AF2D7F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1055" y="1097280"/>
            <a:ext cx="6456512" cy="5395594"/>
          </a:xfrm>
        </p:spPr>
        <p:txBody>
          <a:bodyPr>
            <a:normAutofit/>
          </a:bodyPr>
          <a:lstStyle/>
          <a:p>
            <a:r>
              <a:rPr lang="en-US" dirty="0"/>
              <a:t>The authors study a network of </a:t>
            </a:r>
            <a:r>
              <a:rPr lang="en-US" b="1" dirty="0"/>
              <a:t>Reddit communities </a:t>
            </a:r>
            <a:r>
              <a:rPr lang="en-US" dirty="0"/>
              <a:t>(r/…), and cases where one community is mobilized by negative sentiment to comment in another.</a:t>
            </a:r>
          </a:p>
          <a:p>
            <a:r>
              <a:rPr lang="en-US" dirty="0"/>
              <a:t>An edge shows that a user in the source community making a </a:t>
            </a:r>
            <a:r>
              <a:rPr lang="en-US" b="1" dirty="0"/>
              <a:t>cross-link </a:t>
            </a:r>
            <a:r>
              <a:rPr lang="en-US" dirty="0"/>
              <a:t>to the target community. The </a:t>
            </a:r>
            <a:r>
              <a:rPr lang="en-US" b="1" dirty="0"/>
              <a:t>sentiment labels </a:t>
            </a:r>
            <a:r>
              <a:rPr lang="en-US" dirty="0"/>
              <a:t>are crowd-sourced.</a:t>
            </a:r>
          </a:p>
          <a:p>
            <a:r>
              <a:rPr lang="en-US" dirty="0"/>
              <a:t>Most community clusters have </a:t>
            </a:r>
            <a:r>
              <a:rPr lang="en-US" b="1" dirty="0"/>
              <a:t>low negativity </a:t>
            </a:r>
            <a:r>
              <a:rPr lang="en-US" dirty="0"/>
              <a:t>(blue), while controversial topics (e.g., r/conspiracy and r/</a:t>
            </a:r>
            <a:r>
              <a:rPr lang="en-US" dirty="0" err="1"/>
              <a:t>theredpill</a:t>
            </a:r>
            <a:r>
              <a:rPr lang="en-US" dirty="0"/>
              <a:t>) and advice communities generate </a:t>
            </a:r>
            <a:r>
              <a:rPr lang="en-US" b="1" dirty="0"/>
              <a:t>many negative cross-links </a:t>
            </a:r>
            <a:r>
              <a:rPr lang="en-US" dirty="0"/>
              <a:t>(red).</a:t>
            </a:r>
          </a:p>
          <a:p>
            <a:r>
              <a:rPr lang="en-US" dirty="0"/>
              <a:t>A small number of communities initiate the </a:t>
            </a:r>
            <a:r>
              <a:rPr lang="en-US" b="1" dirty="0"/>
              <a:t>majority of conflicts</a:t>
            </a:r>
            <a:r>
              <a:rPr lang="en-US" dirty="0"/>
              <a:t>.</a:t>
            </a:r>
          </a:p>
          <a:p>
            <a:r>
              <a:rPr lang="en-US" dirty="0"/>
              <a:t>Negative mobilizations may lead to </a:t>
            </a:r>
            <a:r>
              <a:rPr lang="en-US" b="1" dirty="0"/>
              <a:t>“colonization”</a:t>
            </a:r>
            <a:r>
              <a:rPr lang="en-US" dirty="0"/>
              <a:t>, where attackers become regular members of the target community.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4386D9-23E1-21E2-9953-1B4934FF4A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S. Kumar, W. L. Hamilton, J. </a:t>
            </a:r>
            <a:r>
              <a:rPr lang="en-US" dirty="0" err="1"/>
              <a:t>Leskovec</a:t>
            </a:r>
            <a:r>
              <a:rPr lang="en-US" dirty="0"/>
              <a:t>, D. </a:t>
            </a:r>
            <a:r>
              <a:rPr lang="en-US" dirty="0" err="1"/>
              <a:t>Jurafsky</a:t>
            </a:r>
            <a:r>
              <a:rPr lang="en-US" dirty="0"/>
              <a:t>. </a:t>
            </a:r>
            <a:r>
              <a:rPr lang="en-US" b="1" dirty="0"/>
              <a:t>Community interaction and conflict on the web.</a:t>
            </a:r>
            <a:r>
              <a:rPr lang="en-US" dirty="0"/>
              <a:t> </a:t>
            </a:r>
            <a:r>
              <a:rPr lang="en-US" i="1" dirty="0"/>
              <a:t>World wide web conference</a:t>
            </a:r>
            <a:r>
              <a:rPr lang="en-US" dirty="0"/>
              <a:t> (2018)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CD8790-567A-AF6D-1662-C7146C7BD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566" y="1097280"/>
            <a:ext cx="4901379" cy="18535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80E0BB-64EF-8B51-D630-D6BD54CBD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566" y="3189876"/>
            <a:ext cx="4901379" cy="150549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479247-5098-3552-A69A-1C0AA76F4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1167" y="1295807"/>
            <a:ext cx="4993985" cy="4766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C0B296-1FAC-7554-DB54-7E70F8C70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4946" y="1429721"/>
            <a:ext cx="3840069" cy="28917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85FFBFB-F26D-C40D-A1C1-81B9DDD401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0472" y="2634689"/>
            <a:ext cx="4454000" cy="320175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48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CFBC32-9ECA-EA5B-6168-813944E713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3637A12-8F08-071B-C143-F71723F57C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2866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7199-A541-4650-356B-BFF6EDB1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potential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CB41A-88D2-5F99-AEBD-AECE9D460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7186" y="5744095"/>
            <a:ext cx="9117629" cy="442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Marcin Waniek	</a:t>
            </a:r>
            <a:r>
              <a:rPr lang="en-US" sz="2400" b="1" i="1" dirty="0"/>
              <a:t>mjwaniek.com	m.waniek@mimuw.edu.pl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F797C-8C02-99C1-5C10-775430943D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CD575E-DEAA-F731-70C5-1334A6227B86}"/>
              </a:ext>
            </a:extLst>
          </p:cNvPr>
          <p:cNvSpPr txBox="1">
            <a:spLocks/>
          </p:cNvSpPr>
          <p:nvPr/>
        </p:nvSpPr>
        <p:spPr>
          <a:xfrm>
            <a:off x="744829" y="1578845"/>
            <a:ext cx="10223678" cy="77809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prstClr val="white"/>
                </a:solidFill>
                <a:latin typeface="Calibri"/>
              </a:rPr>
              <a:t>Idea #1 Resistant centrality measures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755F0A-AC77-C7B0-FA05-9FA001D0A657}"/>
              </a:ext>
            </a:extLst>
          </p:cNvPr>
          <p:cNvSpPr txBox="1">
            <a:spLocks/>
          </p:cNvSpPr>
          <p:nvPr/>
        </p:nvSpPr>
        <p:spPr>
          <a:xfrm>
            <a:off x="744829" y="3997219"/>
            <a:ext cx="10223678" cy="77809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prstClr val="white"/>
                </a:solidFill>
                <a:latin typeface="Calibri"/>
              </a:rPr>
              <a:t>Idea #3 Temporal network of scientists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B7E60A0-E8DE-0999-4CE2-C27AF2C91371}"/>
              </a:ext>
            </a:extLst>
          </p:cNvPr>
          <p:cNvSpPr txBox="1">
            <a:spLocks/>
          </p:cNvSpPr>
          <p:nvPr/>
        </p:nvSpPr>
        <p:spPr>
          <a:xfrm>
            <a:off x="744829" y="2792188"/>
            <a:ext cx="10223678" cy="778098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prstClr val="white"/>
                </a:solidFill>
                <a:latin typeface="Calibri"/>
              </a:rPr>
              <a:t>Idea #2 Temporal aggregation</a:t>
            </a:r>
          </a:p>
        </p:txBody>
      </p:sp>
    </p:spTree>
    <p:extLst>
      <p:ext uri="{BB962C8B-B14F-4D97-AF65-F5344CB8AC3E}">
        <p14:creationId xmlns:p14="http://schemas.microsoft.com/office/powerpoint/2010/main" val="263363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Network analy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</TotalTime>
  <Words>4708</Words>
  <Application>Microsoft Office PowerPoint</Application>
  <PresentationFormat>Widescreen</PresentationFormat>
  <Paragraphs>711</Paragraphs>
  <Slides>49</Slides>
  <Notes>3</Notes>
  <HiddenSlides>11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</vt:lpstr>
      <vt:lpstr>Calibri</vt:lpstr>
      <vt:lpstr>Cambria</vt:lpstr>
      <vt:lpstr>Cambria Math</vt:lpstr>
      <vt:lpstr>Courier New</vt:lpstr>
      <vt:lpstr>Times New Roman</vt:lpstr>
      <vt:lpstr>Wingdings</vt:lpstr>
      <vt:lpstr>Network analysis</vt:lpstr>
      <vt:lpstr>Office Theme</vt:lpstr>
      <vt:lpstr>Seminarium Ekonomia Algorytmiczna</vt:lpstr>
      <vt:lpstr>Warunki zaliczenia</vt:lpstr>
      <vt:lpstr>Our research group</vt:lpstr>
      <vt:lpstr>Potential Master topics</vt:lpstr>
      <vt:lpstr>Who am I?</vt:lpstr>
      <vt:lpstr>Centrality measures</vt:lpstr>
      <vt:lpstr>Centrality measures</vt:lpstr>
      <vt:lpstr>Centrality measures</vt:lpstr>
      <vt:lpstr>Centrality in terrorist networks</vt:lpstr>
      <vt:lpstr>Hiding from centrality measures</vt:lpstr>
      <vt:lpstr>Hiding from centrality measures</vt:lpstr>
      <vt:lpstr>The setting</vt:lpstr>
      <vt:lpstr>The main idea of this line of work</vt:lpstr>
      <vt:lpstr>Hiding from centrality measures</vt:lpstr>
      <vt:lpstr>Complexity of finding an optimal solution</vt:lpstr>
      <vt:lpstr>NP-hardness of decreasing degree ranking</vt:lpstr>
      <vt:lpstr>Heuristic solution</vt:lpstr>
      <vt:lpstr>Hiding in WTC 9/11 terrorist network</vt:lpstr>
      <vt:lpstr>Building a network from scratch</vt:lpstr>
      <vt:lpstr>The captain network</vt:lpstr>
      <vt:lpstr>Project idea #1 Resistant centrality measures</vt:lpstr>
      <vt:lpstr>Temporal networks</vt:lpstr>
      <vt:lpstr>Temporal networks</vt:lpstr>
      <vt:lpstr>Different ways of presenting a network</vt:lpstr>
      <vt:lpstr>Time-respecting paths</vt:lpstr>
      <vt:lpstr>Latency as the measure of distance</vt:lpstr>
      <vt:lpstr>Temporal data as a static graph</vt:lpstr>
      <vt:lpstr>Project idea #2 Temporal aggregation</vt:lpstr>
      <vt:lpstr>Science migrations</vt:lpstr>
      <vt:lpstr>Global race towards AI adoption</vt:lpstr>
      <vt:lpstr>Top 20 AI cities</vt:lpstr>
      <vt:lpstr>Citations between cities</vt:lpstr>
      <vt:lpstr>Migrations and collaborations between cities</vt:lpstr>
      <vt:lpstr>East-West betweenness</vt:lpstr>
      <vt:lpstr>East-West betweenness results</vt:lpstr>
      <vt:lpstr>Center of mass analysis</vt:lpstr>
      <vt:lpstr>Project idea #3 Temporal network of scientists</vt:lpstr>
      <vt:lpstr>Link prediction</vt:lpstr>
      <vt:lpstr>Link prediction problem</vt:lpstr>
      <vt:lpstr>Local similarity indices</vt:lpstr>
      <vt:lpstr>Predicting protein interactions</vt:lpstr>
      <vt:lpstr>Community detection</vt:lpstr>
      <vt:lpstr>Community detection and community structure</vt:lpstr>
      <vt:lpstr>Modularity</vt:lpstr>
      <vt:lpstr>Hierarchical clustering and dendrogram</vt:lpstr>
      <vt:lpstr>Girvan-Newman algorithm</vt:lpstr>
      <vt:lpstr>Data-driven communities on Reddit</vt:lpstr>
      <vt:lpstr>Summary</vt:lpstr>
      <vt:lpstr>Summary of the potential topics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Marcin Waniek</dc:creator>
  <cp:lastModifiedBy>Marcin Waniek</cp:lastModifiedBy>
  <cp:revision>642</cp:revision>
  <dcterms:created xsi:type="dcterms:W3CDTF">2024-11-19T14:02:37Z</dcterms:created>
  <dcterms:modified xsi:type="dcterms:W3CDTF">2026-10-08T08:00:07Z</dcterms:modified>
</cp:coreProperties>
</file>